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852" r:id="rId1"/>
    <p:sldMasterId id="2147484164" r:id="rId2"/>
  </p:sldMasterIdLst>
  <p:notesMasterIdLst>
    <p:notesMasterId r:id="rId16"/>
  </p:notesMasterIdLst>
  <p:handoutMasterIdLst>
    <p:handoutMasterId r:id="rId17"/>
  </p:handoutMasterIdLst>
  <p:sldIdLst>
    <p:sldId id="256" r:id="rId3"/>
    <p:sldId id="265" r:id="rId4"/>
    <p:sldId id="257" r:id="rId5"/>
    <p:sldId id="258" r:id="rId6"/>
    <p:sldId id="260" r:id="rId7"/>
    <p:sldId id="267" r:id="rId8"/>
    <p:sldId id="266" r:id="rId9"/>
    <p:sldId id="259" r:id="rId10"/>
    <p:sldId id="263" r:id="rId11"/>
    <p:sldId id="261" r:id="rId12"/>
    <p:sldId id="268" r:id="rId13"/>
    <p:sldId id="262" r:id="rId14"/>
    <p:sldId id="26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66"/>
    <p:restoredTop sz="93626"/>
  </p:normalViewPr>
  <p:slideViewPr>
    <p:cSldViewPr snapToGrid="0" snapToObjects="1">
      <p:cViewPr>
        <p:scale>
          <a:sx n="117" d="100"/>
          <a:sy n="117" d="100"/>
        </p:scale>
        <p:origin x="208" y="-3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39DF97FD-E0E0-FB48-B7DA-943C054B7BB7}" type="datetimeFigureOut">
              <a:rPr kumimoji="1" lang="ja-JP" altLang="en-US" smtClean="0"/>
              <a:t>2017/11/3</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143229-0BDA-8B46-B136-488B69738692}" type="slidenum">
              <a:rPr kumimoji="1" lang="ja-JP" altLang="en-US" smtClean="0"/>
              <a:t>‹#›</a:t>
            </a:fld>
            <a:endParaRPr kumimoji="1" lang="ja-JP" altLang="en-US"/>
          </a:p>
        </p:txBody>
      </p:sp>
    </p:spTree>
    <p:extLst>
      <p:ext uri="{BB962C8B-B14F-4D97-AF65-F5344CB8AC3E}">
        <p14:creationId xmlns:p14="http://schemas.microsoft.com/office/powerpoint/2010/main" val="1493291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8504B805-E690-FB40-8935-684F9A5AC703}" type="datetimeFigureOut">
              <a:rPr kumimoji="1" lang="ja-JP" altLang="en-US" smtClean="0"/>
              <a:t>2017/11/3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D32AE-8579-8B4D-BA65-6F7ADB58558F}" type="slidenum">
              <a:rPr kumimoji="1" lang="ja-JP" altLang="en-US" smtClean="0"/>
              <a:t>‹#›</a:t>
            </a:fld>
            <a:endParaRPr kumimoji="1" lang="ja-JP" altLang="en-US"/>
          </a:p>
        </p:txBody>
      </p:sp>
    </p:spTree>
    <p:extLst>
      <p:ext uri="{BB962C8B-B14F-4D97-AF65-F5344CB8AC3E}">
        <p14:creationId xmlns:p14="http://schemas.microsoft.com/office/powerpoint/2010/main" val="14255007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FD32AE-8579-8B4D-BA65-6F7ADB58558F}" type="slidenum">
              <a:rPr kumimoji="1" lang="ja-JP" altLang="en-US" smtClean="0"/>
              <a:t>0</a:t>
            </a:fld>
            <a:endParaRPr kumimoji="1" lang="ja-JP" altLang="en-US"/>
          </a:p>
        </p:txBody>
      </p:sp>
    </p:spTree>
    <p:extLst>
      <p:ext uri="{BB962C8B-B14F-4D97-AF65-F5344CB8AC3E}">
        <p14:creationId xmlns:p14="http://schemas.microsoft.com/office/powerpoint/2010/main" val="106290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1530635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106708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79310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689" y="864108"/>
            <a:ext cx="8690542" cy="512064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10CC59-9C5F-7645-A72E-07318073964C}" type="datetime1">
              <a:rPr lang="ja-JP" altLang="en-US" smtClean="0"/>
              <a:t>2017/11/3</a:t>
            </a:fld>
            <a:endParaRPr lang="en-US" dirty="0"/>
          </a:p>
        </p:txBody>
      </p:sp>
      <p:sp>
        <p:nvSpPr>
          <p:cNvPr id="5" name="Footer Placeholder 4"/>
          <p:cNvSpPr>
            <a:spLocks noGrp="1"/>
          </p:cNvSpPr>
          <p:nvPr>
            <p:ph type="ftr" sz="quarter" idx="11"/>
          </p:nvPr>
        </p:nvSpPr>
        <p:spPr/>
        <p:txBody>
          <a:bodyPr/>
          <a:lstStyle/>
          <a:p>
            <a:r>
              <a:rPr lang="en-US"/>
              <a:t>Copyright 2016 Seta Rowing Club , Japan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
        <p:nvSpPr>
          <p:cNvPr id="9" name="タイトル 8"/>
          <p:cNvSpPr>
            <a:spLocks noGrp="1"/>
          </p:cNvSpPr>
          <p:nvPr>
            <p:ph type="title"/>
          </p:nvPr>
        </p:nvSpPr>
        <p:spPr>
          <a:xfrm>
            <a:off x="189689" y="0"/>
            <a:ext cx="8690542" cy="720969"/>
          </a:xfrm>
        </p:spPr>
        <p:txBody>
          <a:bodyPr/>
          <a:lstStyle/>
          <a:p>
            <a:r>
              <a:rPr kumimoji="1" lang="ja-JP" altLang="en-US" smtClean="0"/>
              <a:t>マスター タイトルの書式設定</a:t>
            </a:r>
            <a:endParaRPr kumimoji="1"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44562" y="5999642"/>
            <a:ext cx="857473" cy="365125"/>
          </a:xfrm>
        </p:spPr>
        <p:txBody>
          <a:bodyPr/>
          <a:lstStyle/>
          <a:p>
            <a:fld id="{168C6EA0-B043-BA4D-8126-6996530179A2}" type="datetimeFigureOut">
              <a:rPr kumimoji="1" lang="ja-JP" altLang="en-US" smtClean="0"/>
              <a:t>2017/11/3</a:t>
            </a:fld>
            <a:endParaRPr kumimoji="1" lang="ja-JP" altLang="en-US"/>
          </a:p>
        </p:txBody>
      </p:sp>
      <p:sp>
        <p:nvSpPr>
          <p:cNvPr id="5" name="Footer Placeholder 4"/>
          <p:cNvSpPr>
            <a:spLocks noGrp="1"/>
          </p:cNvSpPr>
          <p:nvPr>
            <p:ph type="ftr" sz="quarter" idx="11"/>
          </p:nvPr>
        </p:nvSpPr>
        <p:spPr>
          <a:xfrm>
            <a:off x="5534562" y="6377747"/>
            <a:ext cx="3609438" cy="365125"/>
          </a:xfrm>
        </p:spPr>
        <p:txBody>
          <a:bodyPr/>
          <a:lstStyle/>
          <a:p>
            <a:endParaRPr kumimoji="1" lang="ja-JP" altLang="en-US"/>
          </a:p>
        </p:txBody>
      </p:sp>
      <p:sp>
        <p:nvSpPr>
          <p:cNvPr id="6" name="Slide Number Placeholder 5"/>
          <p:cNvSpPr>
            <a:spLocks noGrp="1"/>
          </p:cNvSpPr>
          <p:nvPr>
            <p:ph type="sldNum" sz="quarter" idx="12"/>
          </p:nvPr>
        </p:nvSpPr>
        <p:spPr>
          <a:xfrm>
            <a:off x="-44562" y="6377747"/>
            <a:ext cx="411480" cy="365125"/>
          </a:xfrm>
        </p:spPr>
        <p:txBody>
          <a:bodyPr/>
          <a:lstStyle/>
          <a:p>
            <a:fld id="{8E533163-EF28-0E4D-9F4A-2752A665B47E}" type="slidenum">
              <a:rPr kumimoji="1" lang="ja-JP" altLang="en-US" smtClean="0"/>
              <a:t>‹#›</a:t>
            </a:fld>
            <a:endParaRPr kumimoji="1" lang="ja-JP" alt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7" name="タイトル 6"/>
          <p:cNvSpPr>
            <a:spLocks noGrp="1"/>
          </p:cNvSpPr>
          <p:nvPr>
            <p:ph type="title"/>
          </p:nvPr>
        </p:nvSpPr>
        <p:spPr/>
        <p:txBody>
          <a:bodyPr/>
          <a:lstStyle/>
          <a:p>
            <a:r>
              <a:rPr kumimoji="1" lang="ja-JP" altLang="en-US" smtClean="0"/>
              <a:t>マスター タイトルの書式設定</a:t>
            </a:r>
            <a:endParaRPr kumimoji="1" lang="ja-JP" altLang="en-US"/>
          </a:p>
        </p:txBody>
      </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7" name="日付プレースホルダー 6"/>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9" name="フッター プレースホルダー 8"/>
          <p:cNvSpPr>
            <a:spLocks noGrp="1"/>
          </p:cNvSpPr>
          <p:nvPr>
            <p:ph type="ftr" sz="quarter" idx="11"/>
          </p:nvPr>
        </p:nvSpPr>
        <p:spPr/>
        <p:txBody>
          <a:bodyPr/>
          <a:lstStyle/>
          <a:p>
            <a:endParaRPr kumimoji="1" lang="ja-JP" altLang="en-US"/>
          </a:p>
        </p:txBody>
      </p:sp>
      <p:sp>
        <p:nvSpPr>
          <p:cNvPr id="10" name="スライド番号プレースホルダー 9"/>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smtClean="0"/>
              <a:t>マスター タイトルの書式設定</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2" name="Content Placeholder 3"/>
          <p:cNvSpPr>
            <a:spLocks noGrp="1"/>
          </p:cNvSpPr>
          <p:nvPr>
            <p:ph sz="quarter" idx="13"/>
          </p:nvPr>
        </p:nvSpPr>
        <p:spPr>
          <a:xfrm>
            <a:off x="685331" y="3051013"/>
            <a:ext cx="3829520" cy="2740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3" name="Content Placeholder 5"/>
          <p:cNvSpPr>
            <a:spLocks noGrp="1"/>
          </p:cNvSpPr>
          <p:nvPr>
            <p:ph sz="quarter" idx="14"/>
          </p:nvPr>
        </p:nvSpPr>
        <p:spPr>
          <a:xfrm>
            <a:off x="4629150" y="3051013"/>
            <a:ext cx="3829051" cy="2740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691384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3;&#10;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ja-JP" altLang="en-US" smtClean="0"/>
              <a:t>マスター タイトルの書式設定</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ja-JP" altLang="en-US" smtClean="0"/>
              <a:t>マスター タイトルの書式設定</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列">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ja-JP" altLang="en-US" smtClean="0"/>
              <a:t>マスター タイトルの書式設定</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ja-JP" altLang="en-US" smtClean="0"/>
              <a:t>マスター タイトルの書式設定</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57916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ja-JP" altLang="en-US" smtClean="0"/>
              <a:t>マスター タイトルの書式設定</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58608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199290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52843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150870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3;&#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140816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68C6EA0-B043-BA4D-8126-6996530179A2}" type="datetimeFigureOut">
              <a:rPr kumimoji="1" lang="ja-JP" altLang="en-US" smtClean="0"/>
              <a:t>2017/11/3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18330973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theme" Target="../theme/theme2.xml"/><Relationship Id="rId19"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C6EA0-B043-BA4D-8126-6996530179A2}" type="datetimeFigureOut">
              <a:rPr kumimoji="1" lang="ja-JP" altLang="en-US" smtClean="0"/>
              <a:t>2017/11/3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339073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42" r:id="rId12"/>
    <p:sldLayoutId id="2147484009"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168C6EA0-B043-BA4D-8126-6996530179A2}" type="datetimeFigureOut">
              <a:rPr kumimoji="1" lang="ja-JP" altLang="en-US" smtClean="0"/>
              <a:t>2017/11/3</a:t>
            </a:fld>
            <a:endParaRPr kumimoji="1" lang="ja-JP" alt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E533163-EF28-0E4D-9F4A-2752A665B47E}" type="slidenum">
              <a:rPr kumimoji="1" lang="ja-JP" altLang="en-US" smtClean="0"/>
              <a:t>‹#›</a:t>
            </a:fld>
            <a:endParaRPr kumimoji="1" lang="ja-JP" altLang="en-US"/>
          </a:p>
        </p:txBody>
      </p:sp>
    </p:spTree>
    <p:extLst>
      <p:ext uri="{BB962C8B-B14F-4D97-AF65-F5344CB8AC3E}">
        <p14:creationId xmlns:p14="http://schemas.microsoft.com/office/powerpoint/2010/main" val="406071901"/>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hyperlink" Target="http://www.setarc.jp/2005/08/denmark/" TargetMode="External"/><Relationship Id="rId5" Type="http://schemas.openxmlformats.org/officeDocument/2006/relationships/hyperlink" Target="http://www.setarc.jp/2007/08/umizukuri/" TargetMode="External"/><Relationship Id="rId6" Type="http://schemas.openxmlformats.org/officeDocument/2006/relationships/hyperlink" Target="http://www.setarc.jp/2011fisatour/" TargetMode="External"/><Relationship Id="rId7" Type="http://schemas.openxmlformats.org/officeDocument/2006/relationships/image" Target="../media/image21.png"/><Relationship Id="rId8" Type="http://schemas.openxmlformats.org/officeDocument/2006/relationships/image" Target="../media/image22.tiff"/><Relationship Id="rId9" Type="http://schemas.openxmlformats.org/officeDocument/2006/relationships/image" Target="../media/image23.png"/><Relationship Id="rId10" Type="http://schemas.openxmlformats.org/officeDocument/2006/relationships/image" Target="../media/image24.tiff"/><Relationship Id="rId1" Type="http://schemas.openxmlformats.org/officeDocument/2006/relationships/slideLayout" Target="../slideLayouts/slideLayout15.xml"/><Relationship Id="rId2" Type="http://schemas.openxmlformats.org/officeDocument/2006/relationships/hyperlink" Target="https://youtu.be/Fo4fc8AufeY?t=16m30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ta423.blogspot.jp/" TargetMode="External"/><Relationship Id="rId4" Type="http://schemas.openxmlformats.org/officeDocument/2006/relationships/hyperlink" Target="https://goo.gl/photos/4bKBuNTDEn4PyNBVA" TargetMode="External"/><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hyperlink" Target="http://otsurowing.blogspot.jp/"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ta423.blogspot.jp/" TargetMode="External"/><Relationship Id="rId4" Type="http://schemas.openxmlformats.org/officeDocument/2006/relationships/hyperlink" Target="https://youtu.be/iOIdB1dFKtg?t=7m50s" TargetMode="External"/><Relationship Id="rId5" Type="http://schemas.openxmlformats.org/officeDocument/2006/relationships/image" Target="../media/image27.tiff"/><Relationship Id="rId6" Type="http://schemas.openxmlformats.org/officeDocument/2006/relationships/image" Target="../media/image28.tiff"/><Relationship Id="rId7" Type="http://schemas.openxmlformats.org/officeDocument/2006/relationships/hyperlink" Target="https://youtu.be/pCD5CcD-sso" TargetMode="External"/><Relationship Id="rId8" Type="http://schemas.openxmlformats.org/officeDocument/2006/relationships/image" Target="../media/image29.tiff"/><Relationship Id="rId1" Type="http://schemas.openxmlformats.org/officeDocument/2006/relationships/slideLayout" Target="../slideLayouts/slideLayout15.xml"/><Relationship Id="rId2" Type="http://schemas.openxmlformats.org/officeDocument/2006/relationships/hyperlink" Target="http://www.setarc.jp/for-members/safety-rul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19.xml"/><Relationship Id="rId2" Type="http://schemas.openxmlformats.org/officeDocument/2006/relationships/hyperlink" Target="https://youtu.be/bOfWtPrCMdo?t=1m30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G"/><Relationship Id="rId3"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hyperlink" Target="http://www.setarc.jp/2015/06/school/" TargetMode="External"/><Relationship Id="rId4" Type="http://schemas.openxmlformats.org/officeDocument/2006/relationships/hyperlink" Target="http://www.pref.shiga.lg.jp/a/kikaku/sports_navi/ambassador/setasouteikurabu.html" TargetMode="External"/><Relationship Id="rId5" Type="http://schemas.openxmlformats.org/officeDocument/2006/relationships/hyperlink" Target="https://www.npo-homepage.go.jp/about/houjin-info/shokatsunintei-meibo/pref-shiga" TargetMode="External"/><Relationship Id="rId6" Type="http://schemas.openxmlformats.org/officeDocument/2006/relationships/hyperlink" Target="http://kboat.blog88.fc2.com/" TargetMode="External"/><Relationship Id="rId7" Type="http://schemas.openxmlformats.org/officeDocument/2006/relationships/image" Target="../media/image9.jpg"/><Relationship Id="rId8" Type="http://schemas.openxmlformats.org/officeDocument/2006/relationships/image" Target="../media/image10.jpeg"/><Relationship Id="rId9"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hyperlink" Target="http://www.northshorerowing.org.a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1" Type="http://schemas.openxmlformats.org/officeDocument/2006/relationships/hyperlink" Target="https://youtu.be/A7T051U0_ow?t=40s" TargetMode="External"/><Relationship Id="rId12" Type="http://schemas.openxmlformats.org/officeDocument/2006/relationships/image" Target="../media/image14.tiff"/><Relationship Id="rId13" Type="http://schemas.openxmlformats.org/officeDocument/2006/relationships/image" Target="../media/image15.tiff"/><Relationship Id="rId1" Type="http://schemas.openxmlformats.org/officeDocument/2006/relationships/slideLayout" Target="../slideLayouts/slideLayout15.xml"/><Relationship Id="rId2" Type="http://schemas.openxmlformats.org/officeDocument/2006/relationships/hyperlink" Target="http://otsurowing.blogspot.jp/2013/10/blog-post.html" TargetMode="External"/><Relationship Id="rId3" Type="http://schemas.openxmlformats.org/officeDocument/2006/relationships/hyperlink" Target="http://otsurowing.blogspot.jp/2014/10/blog-post.html" TargetMode="External"/><Relationship Id="rId4" Type="http://schemas.openxmlformats.org/officeDocument/2006/relationships/hyperlink" Target="http://setarcmasters.jugem.jp/?eid=1142" TargetMode="External"/><Relationship Id="rId5" Type="http://schemas.openxmlformats.org/officeDocument/2006/relationships/hyperlink" Target="http://www.zenbokyou.org/news/2017koryu_regatta.html" TargetMode="External"/><Relationship Id="rId6" Type="http://schemas.openxmlformats.org/officeDocument/2006/relationships/hyperlink" Target="https://youtu.be/hr_UOq_OL64?t=12m03s" TargetMode="External"/><Relationship Id="rId7" Type="http://schemas.openxmlformats.org/officeDocument/2006/relationships/image" Target="../media/image12.tiff"/><Relationship Id="rId8" Type="http://schemas.openxmlformats.org/officeDocument/2006/relationships/hyperlink" Target="http://setarcmasters.jugem.jp/?eid=1509" TargetMode="External"/><Relationship Id="rId9" Type="http://schemas.openxmlformats.org/officeDocument/2006/relationships/image" Target="../media/image13.jpeg"/><Relationship Id="rId10"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www.setarc.jp/biwako2017/" TargetMode="External"/><Relationship Id="rId4" Type="http://schemas.openxmlformats.org/officeDocument/2006/relationships/hyperlink" Target="http://setagawa29.jimdo.com/" TargetMode="External"/><Relationship Id="rId5" Type="http://schemas.openxmlformats.org/officeDocument/2006/relationships/hyperlink" Target="http://www.worldrowing.com/news/putting-the-fun-into-indoor-rowing" TargetMode="External"/><Relationship Id="rId6" Type="http://schemas.openxmlformats.org/officeDocument/2006/relationships/hyperlink" Target="http://www.worldrowing.com/news/japanese-entertainment-the-indoor-rowing-way" TargetMode="External"/><Relationship Id="rId7" Type="http://schemas.openxmlformats.org/officeDocument/2006/relationships/hyperlink" Target="https://youtu.be/CTQ0sEu6UrY" TargetMode="External"/><Relationship Id="rId8" Type="http://schemas.openxmlformats.org/officeDocument/2006/relationships/image" Target="../media/image16.png"/><Relationship Id="rId9" Type="http://schemas.openxmlformats.org/officeDocument/2006/relationships/hyperlink" Target="https://youtu.be/Rj4rRCFT5jI" TargetMode="External"/><Relationship Id="rId10" Type="http://schemas.openxmlformats.org/officeDocument/2006/relationships/image" Target="../media/image17.tiff"/><Relationship Id="rId1" Type="http://schemas.openxmlformats.org/officeDocument/2006/relationships/slideLayout" Target="../slideLayouts/slideLayout15.xml"/><Relationship Id="rId2" Type="http://schemas.openxmlformats.org/officeDocument/2006/relationships/hyperlink" Target="http://www.setarc.jp/2016head/"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lakesmagazine.shiga-saku.net/e1251026.html" TargetMode="External"/><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15.xml"/><Relationship Id="rId2" Type="http://schemas.openxmlformats.org/officeDocument/2006/relationships/hyperlink" Target="http://www.setarc.jp/info/scho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16" y="517358"/>
            <a:ext cx="8430460" cy="5581887"/>
          </a:xfrm>
          <a:prstGeom prst="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a:softEdge rad="469900"/>
          </a:effectLst>
        </p:spPr>
      </p:pic>
      <p:sp>
        <p:nvSpPr>
          <p:cNvPr id="5" name="サブタイトル 2"/>
          <p:cNvSpPr txBox="1">
            <a:spLocks/>
          </p:cNvSpPr>
          <p:nvPr/>
        </p:nvSpPr>
        <p:spPr>
          <a:xfrm>
            <a:off x="439617" y="0"/>
            <a:ext cx="8704384" cy="723328"/>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kumimoji="1"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kumimoji="1"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kumimoji="1"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9pPr>
          </a:lstStyle>
          <a:p>
            <a:pPr algn="r">
              <a:lnSpc>
                <a:spcPct val="100000"/>
              </a:lnSpc>
              <a:spcBef>
                <a:spcPts val="400"/>
              </a:spcBef>
            </a:pPr>
            <a:r>
              <a:rPr lang="en-US" altLang="ja-JP" sz="2000" dirty="0" smtClean="0">
                <a:solidFill>
                  <a:srgbClr val="0070C0"/>
                </a:solidFill>
              </a:rPr>
              <a:t>2017-11-3 </a:t>
            </a:r>
            <a:r>
              <a:rPr lang="ja-JP" altLang="en-US" sz="2000" dirty="0" smtClean="0">
                <a:solidFill>
                  <a:srgbClr val="0070C0"/>
                </a:solidFill>
              </a:rPr>
              <a:t>日本生涯スポーツ学会　第</a:t>
            </a:r>
            <a:r>
              <a:rPr lang="en-US" altLang="ja-JP" sz="2000" dirty="0" smtClean="0">
                <a:solidFill>
                  <a:srgbClr val="0070C0"/>
                </a:solidFill>
              </a:rPr>
              <a:t>19</a:t>
            </a:r>
            <a:r>
              <a:rPr lang="ja-JP" altLang="en-US" sz="2000" dirty="0" smtClean="0">
                <a:solidFill>
                  <a:srgbClr val="0070C0"/>
                </a:solidFill>
              </a:rPr>
              <a:t>回大会　於：龍谷大学瀬田学舎</a:t>
            </a:r>
            <a:endParaRPr lang="ja-JP" altLang="en-US" sz="2000" dirty="0">
              <a:solidFill>
                <a:srgbClr val="0070C0"/>
              </a:solidFill>
            </a:endParaRPr>
          </a:p>
        </p:txBody>
      </p:sp>
      <p:sp>
        <p:nvSpPr>
          <p:cNvPr id="2" name="タイトル 1"/>
          <p:cNvSpPr>
            <a:spLocks noGrp="1"/>
          </p:cNvSpPr>
          <p:nvPr>
            <p:ph type="ctrTitle"/>
          </p:nvPr>
        </p:nvSpPr>
        <p:spPr>
          <a:xfrm>
            <a:off x="0" y="330800"/>
            <a:ext cx="9144000" cy="676370"/>
          </a:xfrm>
        </p:spPr>
        <p:txBody>
          <a:bodyPr>
            <a:normAutofit/>
          </a:bodyPr>
          <a:lstStyle/>
          <a:p>
            <a:pPr algn="ctr"/>
            <a:r>
              <a:rPr lang="en-US" altLang="ja-JP" sz="3200" dirty="0">
                <a:solidFill>
                  <a:srgbClr val="0070C0"/>
                </a:solidFill>
                <a:latin typeface="+mn-ea"/>
                <a:ea typeface="+mn-ea"/>
                <a:cs typeface="HGMaruGothicMPRO" charset="-128"/>
              </a:rPr>
              <a:t>NPO</a:t>
            </a:r>
            <a:r>
              <a:rPr lang="ja-JP" altLang="en-US" sz="3200" dirty="0">
                <a:solidFill>
                  <a:srgbClr val="0070C0"/>
                </a:solidFill>
                <a:latin typeface="+mn-ea"/>
                <a:ea typeface="+mn-ea"/>
                <a:cs typeface="HGMaruGothicMPRO" charset="-128"/>
              </a:rPr>
              <a:t>法人　瀬田漕艇倶楽部</a:t>
            </a:r>
            <a:r>
              <a:rPr lang="en-US" altLang="ja-JP" sz="3200" dirty="0">
                <a:solidFill>
                  <a:srgbClr val="0070C0"/>
                </a:solidFill>
                <a:latin typeface="+mn-ea"/>
                <a:ea typeface="+mn-ea"/>
                <a:cs typeface="HGMaruGothicMPRO" charset="-128"/>
              </a:rPr>
              <a:t> </a:t>
            </a:r>
            <a:r>
              <a:rPr lang="ja-JP" altLang="en-US" sz="3200" dirty="0" smtClean="0">
                <a:solidFill>
                  <a:srgbClr val="0070C0"/>
                </a:solidFill>
                <a:latin typeface="+mn-ea"/>
                <a:ea typeface="+mn-ea"/>
                <a:cs typeface="HGMaruGothicMPRO" charset="-128"/>
              </a:rPr>
              <a:t>の活動</a:t>
            </a:r>
            <a:endParaRPr lang="ja-JP" altLang="en-US" sz="3200" dirty="0">
              <a:solidFill>
                <a:srgbClr val="0070C0"/>
              </a:solidFill>
              <a:latin typeface="+mn-ea"/>
              <a:ea typeface="+mn-ea"/>
              <a:cs typeface="HGMaruGothicMPRO" charset="-128"/>
            </a:endParaRPr>
          </a:p>
        </p:txBody>
      </p:sp>
      <p:sp>
        <p:nvSpPr>
          <p:cNvPr id="3" name="サブタイトル 2"/>
          <p:cNvSpPr>
            <a:spLocks noGrp="1"/>
          </p:cNvSpPr>
          <p:nvPr>
            <p:ph type="subTitle" idx="1"/>
          </p:nvPr>
        </p:nvSpPr>
        <p:spPr>
          <a:xfrm>
            <a:off x="2673752" y="5943600"/>
            <a:ext cx="6294403" cy="723328"/>
          </a:xfrm>
        </p:spPr>
        <p:txBody>
          <a:bodyPr>
            <a:noAutofit/>
          </a:bodyPr>
          <a:lstStyle/>
          <a:p>
            <a:pPr algn="r">
              <a:lnSpc>
                <a:spcPct val="100000"/>
              </a:lnSpc>
              <a:spcBef>
                <a:spcPts val="400"/>
              </a:spcBef>
            </a:pPr>
            <a:r>
              <a:rPr lang="ja-JP" altLang="en-US" sz="2000" dirty="0" smtClean="0">
                <a:solidFill>
                  <a:srgbClr val="0070C0"/>
                </a:solidFill>
              </a:rPr>
              <a:t>総合型</a:t>
            </a:r>
            <a:r>
              <a:rPr lang="ja-JP" altLang="en-US" sz="2000" dirty="0">
                <a:solidFill>
                  <a:srgbClr val="0070C0"/>
                </a:solidFill>
              </a:rPr>
              <a:t>地域</a:t>
            </a:r>
            <a:r>
              <a:rPr lang="ja-JP" altLang="en-US" sz="2000" dirty="0" smtClean="0">
                <a:solidFill>
                  <a:srgbClr val="0070C0"/>
                </a:solidFill>
              </a:rPr>
              <a:t>スポーツクラブ</a:t>
            </a:r>
            <a:r>
              <a:rPr lang="ja-JP" altLang="en-US" sz="2000" dirty="0">
                <a:solidFill>
                  <a:srgbClr val="0070C0"/>
                </a:solidFill>
              </a:rPr>
              <a:t>　</a:t>
            </a:r>
            <a:r>
              <a:rPr lang="ja-JP" altLang="en-US" sz="2000" dirty="0" smtClean="0">
                <a:solidFill>
                  <a:srgbClr val="0070C0"/>
                </a:solidFill>
              </a:rPr>
              <a:t>認定</a:t>
            </a:r>
            <a:r>
              <a:rPr lang="en-US" altLang="ja-JP" sz="2000" dirty="0" smtClean="0">
                <a:solidFill>
                  <a:srgbClr val="0070C0"/>
                </a:solidFill>
              </a:rPr>
              <a:t> </a:t>
            </a:r>
            <a:r>
              <a:rPr lang="ja-JP" altLang="en-US" sz="2000" dirty="0" smtClean="0">
                <a:solidFill>
                  <a:srgbClr val="0070C0"/>
                </a:solidFill>
              </a:rPr>
              <a:t>特定</a:t>
            </a:r>
            <a:r>
              <a:rPr lang="ja-JP" altLang="en-US" sz="2000" dirty="0">
                <a:solidFill>
                  <a:srgbClr val="0070C0"/>
                </a:solidFill>
                <a:latin typeface="HGMaruGothicMPRO" charset="-128"/>
                <a:ea typeface="HGMaruGothicMPRO" charset="-128"/>
                <a:cs typeface="HGMaruGothicMPRO" charset="-128"/>
              </a:rPr>
              <a:t>非営利</a:t>
            </a:r>
            <a:r>
              <a:rPr lang="ja-JP" altLang="en-US" sz="2000" dirty="0">
                <a:solidFill>
                  <a:srgbClr val="0070C0"/>
                </a:solidFill>
              </a:rPr>
              <a:t>活動法人</a:t>
            </a:r>
            <a:endParaRPr lang="en-US" altLang="ja-JP" sz="2000" dirty="0">
              <a:solidFill>
                <a:srgbClr val="0070C0"/>
              </a:solidFill>
            </a:endParaRPr>
          </a:p>
          <a:p>
            <a:pPr algn="r">
              <a:lnSpc>
                <a:spcPct val="100000"/>
              </a:lnSpc>
              <a:spcBef>
                <a:spcPts val="400"/>
              </a:spcBef>
            </a:pPr>
            <a:r>
              <a:rPr lang="en-US" altLang="ja-JP" sz="2000" dirty="0">
                <a:solidFill>
                  <a:srgbClr val="0070C0"/>
                </a:solidFill>
              </a:rPr>
              <a:t> </a:t>
            </a:r>
            <a:r>
              <a:rPr lang="ja-JP" altLang="en-US" sz="2000" dirty="0">
                <a:solidFill>
                  <a:srgbClr val="0070C0"/>
                </a:solidFill>
              </a:rPr>
              <a:t>瀬田漕艇</a:t>
            </a:r>
            <a:r>
              <a:rPr lang="ja-JP" altLang="en-US" sz="2000" dirty="0" smtClean="0">
                <a:solidFill>
                  <a:srgbClr val="0070C0"/>
                </a:solidFill>
              </a:rPr>
              <a:t>倶楽部専務</a:t>
            </a:r>
            <a:r>
              <a:rPr lang="ja-JP" altLang="en-US" sz="2000" dirty="0">
                <a:solidFill>
                  <a:srgbClr val="0070C0"/>
                </a:solidFill>
              </a:rPr>
              <a:t>理事　鵜瀬正樹</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458" y="6030528"/>
            <a:ext cx="1074057" cy="641146"/>
          </a:xfrm>
          <a:prstGeom prst="rect">
            <a:avLst/>
          </a:prstGeom>
        </p:spPr>
      </p:pic>
    </p:spTree>
    <p:extLst>
      <p:ext uri="{BB962C8B-B14F-4D97-AF65-F5344CB8AC3E}">
        <p14:creationId xmlns:p14="http://schemas.microsoft.com/office/powerpoint/2010/main" val="28839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613" y="4068750"/>
            <a:ext cx="3557180" cy="2362559"/>
          </a:xfrm>
          <a:prstGeom prst="rect">
            <a:avLst/>
          </a:prstGeom>
        </p:spPr>
      </p:pic>
      <p:sp>
        <p:nvSpPr>
          <p:cNvPr id="3" name="コンテンツ プレースホルダー 2"/>
          <p:cNvSpPr>
            <a:spLocks noGrp="1"/>
          </p:cNvSpPr>
          <p:nvPr>
            <p:ph sz="quarter" idx="13"/>
          </p:nvPr>
        </p:nvSpPr>
        <p:spPr>
          <a:xfrm>
            <a:off x="347243" y="720969"/>
            <a:ext cx="7303624" cy="5621957"/>
          </a:xfrm>
        </p:spPr>
        <p:txBody>
          <a:bodyPr>
            <a:noAutofit/>
          </a:bodyPr>
          <a:lstStyle/>
          <a:p>
            <a:pPr marL="0" indent="0" algn="r">
              <a:lnSpc>
                <a:spcPct val="100000"/>
              </a:lnSpc>
              <a:spcBef>
                <a:spcPts val="0"/>
              </a:spcBef>
              <a:buNone/>
            </a:pPr>
            <a:endParaRPr lang="en-US" altLang="ja-JP" sz="1800" dirty="0"/>
          </a:p>
          <a:p>
            <a:pPr marL="0" indent="0" algn="r">
              <a:lnSpc>
                <a:spcPct val="100000"/>
              </a:lnSpc>
              <a:spcBef>
                <a:spcPts val="0"/>
              </a:spcBef>
              <a:buNone/>
            </a:pPr>
            <a:r>
              <a:rPr lang="ja-JP" altLang="en-US" sz="1800" dirty="0" smtClean="0">
                <a:solidFill>
                  <a:srgbClr val="FF0000"/>
                </a:solidFill>
              </a:rPr>
              <a:t>・</a:t>
            </a:r>
            <a:r>
              <a:rPr lang="en-US" altLang="ja-JP" sz="1800" dirty="0">
                <a:solidFill>
                  <a:srgbClr val="FF0000"/>
                </a:solidFill>
              </a:rPr>
              <a:t>2005 </a:t>
            </a:r>
            <a:r>
              <a:rPr lang="ja-JP" altLang="en-US" sz="1800" dirty="0">
                <a:solidFill>
                  <a:srgbClr val="FF0000"/>
                </a:solidFill>
              </a:rPr>
              <a:t>世界選手権デンマーク選手事前合宿</a:t>
            </a:r>
            <a:endParaRPr lang="en-US" altLang="ja-JP" sz="1800" dirty="0">
              <a:solidFill>
                <a:srgbClr val="FF0000"/>
              </a:solidFill>
            </a:endParaRPr>
          </a:p>
          <a:p>
            <a:pPr marL="0" indent="0" algn="r">
              <a:lnSpc>
                <a:spcPct val="100000"/>
              </a:lnSpc>
              <a:spcBef>
                <a:spcPts val="0"/>
              </a:spcBef>
              <a:buNone/>
            </a:pPr>
            <a:r>
              <a:rPr lang="en-US" altLang="ja-JP" sz="1800" dirty="0"/>
              <a:t>	</a:t>
            </a:r>
            <a:r>
              <a:rPr lang="en-US" altLang="ja-JP" sz="1800" dirty="0">
                <a:solidFill>
                  <a:srgbClr val="0099FF"/>
                </a:solidFill>
                <a:latin typeface="Tw Cen MT" charset="0"/>
                <a:ea typeface="Tw Cen MT" charset="0"/>
                <a:cs typeface="Tw Cen MT" charset="0"/>
                <a:hlinkClick r:id="rId4"/>
              </a:rPr>
              <a:t>http://www.setarc.jp/2005/08/denmark/</a:t>
            </a:r>
            <a:r>
              <a:rPr lang="ja-JP" altLang="en-US" sz="1800" dirty="0">
                <a:latin typeface="Tw Cen MT" charset="0"/>
                <a:ea typeface="Tw Cen MT" charset="0"/>
                <a:cs typeface="Tw Cen MT" charset="0"/>
              </a:rPr>
              <a:t/>
            </a:r>
            <a:br>
              <a:rPr lang="ja-JP" altLang="en-US" sz="1800" dirty="0">
                <a:latin typeface="Tw Cen MT" charset="0"/>
                <a:ea typeface="Tw Cen MT" charset="0"/>
                <a:cs typeface="Tw Cen MT" charset="0"/>
              </a:rPr>
            </a:br>
            <a:endParaRPr lang="en-US" altLang="ja-JP" sz="1800" dirty="0" smtClean="0">
              <a:latin typeface="Tw Cen MT" charset="0"/>
              <a:ea typeface="Tw Cen MT" charset="0"/>
              <a:cs typeface="Tw Cen MT" charset="0"/>
            </a:endParaRPr>
          </a:p>
          <a:p>
            <a:pPr marL="0" indent="0" algn="r">
              <a:lnSpc>
                <a:spcPct val="100000"/>
              </a:lnSpc>
              <a:spcBef>
                <a:spcPts val="0"/>
              </a:spcBef>
              <a:buNone/>
            </a:pPr>
            <a:endParaRPr lang="en-US" altLang="ja-JP" sz="1800" dirty="0"/>
          </a:p>
          <a:p>
            <a:pPr marL="0" indent="0" algn="r">
              <a:lnSpc>
                <a:spcPct val="100000"/>
              </a:lnSpc>
              <a:spcBef>
                <a:spcPts val="0"/>
              </a:spcBef>
              <a:buNone/>
            </a:pPr>
            <a:endParaRPr lang="en-US" altLang="ja-JP" sz="1800" dirty="0"/>
          </a:p>
          <a:p>
            <a:pPr marL="0" indent="0">
              <a:lnSpc>
                <a:spcPct val="100000"/>
              </a:lnSpc>
              <a:spcBef>
                <a:spcPts val="0"/>
              </a:spcBef>
              <a:buNone/>
            </a:pPr>
            <a:r>
              <a:rPr lang="en-US" altLang="ja-JP" sz="1800" dirty="0" smtClean="0">
                <a:solidFill>
                  <a:srgbClr val="0070C0"/>
                </a:solidFill>
              </a:rPr>
              <a:t>	</a:t>
            </a:r>
          </a:p>
          <a:p>
            <a:pPr marL="0" indent="0">
              <a:lnSpc>
                <a:spcPct val="100000"/>
              </a:lnSpc>
              <a:spcBef>
                <a:spcPts val="0"/>
              </a:spcBef>
              <a:buNone/>
            </a:pPr>
            <a:r>
              <a:rPr lang="en-US" altLang="ja-JP" sz="1800" dirty="0">
                <a:solidFill>
                  <a:srgbClr val="0070C0"/>
                </a:solidFill>
              </a:rPr>
              <a:t>	</a:t>
            </a:r>
            <a:r>
              <a:rPr lang="ja-JP" altLang="en-US" sz="1800" dirty="0" smtClean="0">
                <a:solidFill>
                  <a:srgbClr val="0070C0"/>
                </a:solidFill>
              </a:rPr>
              <a:t>・</a:t>
            </a:r>
            <a:r>
              <a:rPr lang="en-US" altLang="ja-JP" sz="1800" dirty="0">
                <a:solidFill>
                  <a:srgbClr val="0070C0"/>
                </a:solidFill>
              </a:rPr>
              <a:t>2007 </a:t>
            </a:r>
            <a:r>
              <a:rPr lang="ja-JP" altLang="en-US" sz="1800" dirty="0">
                <a:solidFill>
                  <a:srgbClr val="0070C0"/>
                </a:solidFill>
              </a:rPr>
              <a:t>うみづくり</a:t>
            </a:r>
            <a:endParaRPr lang="en-US" altLang="ja-JP" sz="1800" dirty="0">
              <a:solidFill>
                <a:srgbClr val="0070C0"/>
              </a:solidFill>
            </a:endParaRPr>
          </a:p>
          <a:p>
            <a:pPr marL="0" indent="0">
              <a:lnSpc>
                <a:spcPct val="100000"/>
              </a:lnSpc>
              <a:spcBef>
                <a:spcPts val="0"/>
              </a:spcBef>
              <a:buNone/>
            </a:pPr>
            <a:r>
              <a:rPr lang="ja-JP" altLang="en-US" sz="1800" dirty="0">
                <a:solidFill>
                  <a:srgbClr val="0070C0"/>
                </a:solidFill>
              </a:rPr>
              <a:t>　　　　　</a:t>
            </a:r>
            <a:r>
              <a:rPr lang="en-US" altLang="ja-JP" sz="1800" dirty="0" smtClean="0">
                <a:solidFill>
                  <a:srgbClr val="0070C0"/>
                </a:solidFill>
              </a:rPr>
              <a:t>		</a:t>
            </a:r>
            <a:r>
              <a:rPr lang="ja-JP" altLang="en-US" sz="1800" dirty="0" smtClean="0">
                <a:solidFill>
                  <a:srgbClr val="0070C0"/>
                </a:solidFill>
              </a:rPr>
              <a:t>ボートフェスタ</a:t>
            </a:r>
            <a:endParaRPr lang="en-US" altLang="ja-JP" sz="1800" dirty="0">
              <a:solidFill>
                <a:srgbClr val="0070C0"/>
              </a:solidFill>
            </a:endParaRPr>
          </a:p>
          <a:p>
            <a:pPr marL="0" indent="0">
              <a:lnSpc>
                <a:spcPct val="100000"/>
              </a:lnSpc>
              <a:spcBef>
                <a:spcPts val="0"/>
              </a:spcBef>
              <a:buNone/>
            </a:pPr>
            <a:r>
              <a:rPr lang="en-US" altLang="ja-JP" sz="1800" dirty="0" smtClean="0">
                <a:solidFill>
                  <a:srgbClr val="0070C0"/>
                </a:solidFill>
              </a:rPr>
              <a:t>	(</a:t>
            </a:r>
            <a:r>
              <a:rPr lang="ja-JP" altLang="en-US" sz="1800" dirty="0">
                <a:solidFill>
                  <a:srgbClr val="0070C0"/>
                </a:solidFill>
              </a:rPr>
              <a:t>全国豊かな海づくり大会</a:t>
            </a:r>
            <a:r>
              <a:rPr lang="en-US" altLang="ja-JP" sz="1800" dirty="0" smtClean="0">
                <a:solidFill>
                  <a:srgbClr val="0070C0"/>
                </a:solidFill>
              </a:rPr>
              <a:t>)</a:t>
            </a:r>
          </a:p>
          <a:p>
            <a:pPr marL="0" indent="0">
              <a:lnSpc>
                <a:spcPct val="100000"/>
              </a:lnSpc>
              <a:spcBef>
                <a:spcPts val="0"/>
              </a:spcBef>
              <a:buNone/>
            </a:pPr>
            <a:endParaRPr lang="en-US" altLang="ja-JP" sz="1800" dirty="0">
              <a:solidFill>
                <a:srgbClr val="0070C0"/>
              </a:solidFill>
            </a:endParaRPr>
          </a:p>
          <a:p>
            <a:pPr marL="0" indent="0">
              <a:lnSpc>
                <a:spcPct val="100000"/>
              </a:lnSpc>
              <a:spcBef>
                <a:spcPts val="0"/>
              </a:spcBef>
              <a:buNone/>
            </a:pPr>
            <a:r>
              <a:rPr lang="en-US" altLang="ja-JP" sz="1800" dirty="0">
                <a:hlinkClick r:id="rId5"/>
              </a:rPr>
              <a:t>http://www.setarc.jp/2007/08/umizukuri/</a:t>
            </a:r>
            <a:endParaRPr lang="en-US" altLang="ja-JP" sz="1800" dirty="0"/>
          </a:p>
          <a:p>
            <a:pPr marL="0" indent="0">
              <a:lnSpc>
                <a:spcPct val="100000"/>
              </a:lnSpc>
              <a:spcBef>
                <a:spcPts val="0"/>
              </a:spcBef>
              <a:buNone/>
            </a:pPr>
            <a:r>
              <a:rPr lang="ja-JP" altLang="en-US" sz="1800" dirty="0"/>
              <a:t/>
            </a:r>
            <a:br>
              <a:rPr lang="ja-JP" altLang="en-US" sz="1800" dirty="0"/>
            </a:br>
            <a:endParaRPr lang="en-US" altLang="ja-JP" sz="1800" dirty="0" smtClean="0"/>
          </a:p>
          <a:p>
            <a:pPr marL="0" indent="0">
              <a:lnSpc>
                <a:spcPct val="100000"/>
              </a:lnSpc>
              <a:spcBef>
                <a:spcPts val="0"/>
              </a:spcBef>
              <a:buNone/>
            </a:pPr>
            <a:endParaRPr lang="en-US" altLang="ja-JP" sz="1800" dirty="0" smtClean="0">
              <a:solidFill>
                <a:srgbClr val="FF0000"/>
              </a:solidFill>
            </a:endParaRPr>
          </a:p>
          <a:p>
            <a:pPr marL="0" indent="0">
              <a:lnSpc>
                <a:spcPct val="100000"/>
              </a:lnSpc>
              <a:spcBef>
                <a:spcPts val="0"/>
              </a:spcBef>
              <a:buNone/>
            </a:pPr>
            <a:endParaRPr lang="en-US" altLang="ja-JP" sz="1800" dirty="0">
              <a:solidFill>
                <a:srgbClr val="FF0000"/>
              </a:solidFill>
            </a:endParaRPr>
          </a:p>
          <a:p>
            <a:pPr marL="0" indent="0" algn="ctr">
              <a:lnSpc>
                <a:spcPct val="100000"/>
              </a:lnSpc>
              <a:spcBef>
                <a:spcPts val="0"/>
              </a:spcBef>
              <a:buNone/>
            </a:pPr>
            <a:endParaRPr lang="en-US" altLang="ja-JP" sz="1800" dirty="0" smtClean="0">
              <a:solidFill>
                <a:srgbClr val="FF0000"/>
              </a:solidFill>
            </a:endParaRPr>
          </a:p>
          <a:p>
            <a:pPr marL="0" indent="0" algn="ctr">
              <a:lnSpc>
                <a:spcPct val="100000"/>
              </a:lnSpc>
              <a:spcBef>
                <a:spcPts val="0"/>
              </a:spcBef>
              <a:buNone/>
            </a:pPr>
            <a:endParaRPr lang="en-US" altLang="ja-JP" sz="1800" dirty="0">
              <a:solidFill>
                <a:srgbClr val="FF0000"/>
              </a:solidFill>
            </a:endParaRPr>
          </a:p>
          <a:p>
            <a:pPr marL="0" indent="0" algn="ctr">
              <a:lnSpc>
                <a:spcPct val="100000"/>
              </a:lnSpc>
              <a:spcBef>
                <a:spcPts val="0"/>
              </a:spcBef>
              <a:buNone/>
            </a:pPr>
            <a:r>
              <a:rPr lang="ja-JP" altLang="en-US" sz="1800" dirty="0" smtClean="0">
                <a:solidFill>
                  <a:srgbClr val="FF0000"/>
                </a:solidFill>
              </a:rPr>
              <a:t>・</a:t>
            </a:r>
            <a:r>
              <a:rPr lang="en-US" altLang="ja-JP" sz="1800" dirty="0">
                <a:solidFill>
                  <a:srgbClr val="FF0000"/>
                </a:solidFill>
              </a:rPr>
              <a:t>2011 FISA World Rowing </a:t>
            </a:r>
            <a:r>
              <a:rPr lang="en-US" altLang="ja-JP" sz="1800" dirty="0" smtClean="0">
                <a:solidFill>
                  <a:srgbClr val="FF0000"/>
                </a:solidFill>
              </a:rPr>
              <a:t>Tour </a:t>
            </a:r>
            <a:r>
              <a:rPr lang="en-US" altLang="ja-JP" sz="1800" dirty="0" err="1">
                <a:solidFill>
                  <a:srgbClr val="FF0000"/>
                </a:solidFill>
              </a:rPr>
              <a:t>Biwako</a:t>
            </a:r>
            <a:endParaRPr lang="en-US" altLang="ja-JP" sz="1800" dirty="0">
              <a:solidFill>
                <a:srgbClr val="FF0000"/>
              </a:solidFill>
            </a:endParaRPr>
          </a:p>
          <a:p>
            <a:pPr marL="0" indent="0" algn="ctr">
              <a:lnSpc>
                <a:spcPct val="100000"/>
              </a:lnSpc>
              <a:spcBef>
                <a:spcPts val="0"/>
              </a:spcBef>
              <a:buNone/>
            </a:pPr>
            <a:r>
              <a:rPr lang="en-US" altLang="ja-JP" sz="1800" dirty="0"/>
              <a:t>	</a:t>
            </a:r>
            <a:r>
              <a:rPr lang="en-US" altLang="ja-JP" sz="1800" dirty="0">
                <a:hlinkClick r:id="rId6"/>
              </a:rPr>
              <a:t>http://www.setarc.jp/2011fisatour</a:t>
            </a:r>
            <a:r>
              <a:rPr lang="en-US" altLang="ja-JP" sz="1800" dirty="0" smtClean="0">
                <a:hlinkClick r:id="rId6"/>
              </a:rPr>
              <a:t>/</a:t>
            </a:r>
            <a:endParaRPr lang="en-US" altLang="ja-JP" sz="1800" dirty="0" smtClean="0"/>
          </a:p>
          <a:p>
            <a:pPr marL="0" indent="0" algn="ctr">
              <a:lnSpc>
                <a:spcPct val="100000"/>
              </a:lnSpc>
              <a:spcBef>
                <a:spcPts val="0"/>
              </a:spcBef>
              <a:buNone/>
            </a:pPr>
            <a:endParaRPr lang="en-US" altLang="ja-JP" sz="1800" dirty="0" smtClean="0"/>
          </a:p>
          <a:p>
            <a:pPr marL="0" indent="0" algn="ctr">
              <a:lnSpc>
                <a:spcPct val="100000"/>
              </a:lnSpc>
              <a:spcBef>
                <a:spcPts val="0"/>
              </a:spcBef>
              <a:buNone/>
            </a:pPr>
            <a:endParaRPr lang="en-US" altLang="ja-JP" sz="1800" dirty="0"/>
          </a:p>
          <a:p>
            <a:pPr marL="0" indent="0">
              <a:lnSpc>
                <a:spcPct val="100000"/>
              </a:lnSpc>
              <a:spcBef>
                <a:spcPts val="0"/>
              </a:spcBef>
              <a:buNone/>
            </a:pPr>
            <a:r>
              <a:rPr lang="ja-JP" altLang="en-US" sz="1800" dirty="0"/>
              <a:t/>
            </a:r>
            <a:br>
              <a:rPr lang="ja-JP" altLang="en-US" sz="1800" dirty="0"/>
            </a:br>
            <a:endParaRPr kumimoji="1" lang="ja-JP" altLang="en-US" sz="1800" dirty="0"/>
          </a:p>
        </p:txBody>
      </p:sp>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724" y="1856050"/>
            <a:ext cx="4839069" cy="1852216"/>
          </a:xfrm>
          <a:prstGeom prst="rect">
            <a:avLst/>
          </a:prstGeom>
        </p:spPr>
      </p:pic>
      <p:pic>
        <p:nvPicPr>
          <p:cNvPr id="8" name="図 7"/>
          <p:cNvPicPr>
            <a:picLocks noChangeAspect="1"/>
          </p:cNvPicPr>
          <p:nvPr/>
        </p:nvPicPr>
        <p:blipFill>
          <a:blip r:embed="rId8"/>
          <a:stretch>
            <a:fillRect/>
          </a:stretch>
        </p:blipFill>
        <p:spPr>
          <a:xfrm>
            <a:off x="347242" y="4424962"/>
            <a:ext cx="1465916" cy="2019300"/>
          </a:xfrm>
          <a:prstGeom prst="rect">
            <a:avLst/>
          </a:prstGeom>
        </p:spPr>
      </p:pic>
      <p:pic>
        <p:nvPicPr>
          <p:cNvPr id="6" name="図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42" y="798193"/>
            <a:ext cx="2425529" cy="1469482"/>
          </a:xfrm>
          <a:prstGeom prst="rect">
            <a:avLst/>
          </a:prstGeom>
        </p:spPr>
      </p:pic>
      <p:sp>
        <p:nvSpPr>
          <p:cNvPr id="2" name="タイトル 1"/>
          <p:cNvSpPr>
            <a:spLocks noGrp="1"/>
          </p:cNvSpPr>
          <p:nvPr>
            <p:ph type="title"/>
          </p:nvPr>
        </p:nvSpPr>
        <p:spPr>
          <a:xfrm>
            <a:off x="196849" y="0"/>
            <a:ext cx="8672957" cy="720969"/>
          </a:xfrm>
        </p:spPr>
        <p:txBody>
          <a:bodyPr>
            <a:normAutofit/>
          </a:bodyPr>
          <a:lstStyle/>
          <a:p>
            <a:pPr algn="ctr"/>
            <a:r>
              <a:rPr lang="ja-JP" altLang="en-US" dirty="0" smtClean="0"/>
              <a:t>３</a:t>
            </a:r>
            <a:r>
              <a:rPr lang="en-US" altLang="ja-JP" dirty="0" smtClean="0"/>
              <a:t>.</a:t>
            </a:r>
            <a:r>
              <a:rPr lang="ja-JP" altLang="en-US" dirty="0"/>
              <a:t>支援</a:t>
            </a:r>
            <a:r>
              <a:rPr lang="ja-JP" altLang="en-US" dirty="0" smtClean="0"/>
              <a:t>活動（海外</a:t>
            </a:r>
            <a:r>
              <a:rPr lang="ja-JP" altLang="en-US" dirty="0"/>
              <a:t>、</a:t>
            </a:r>
            <a:r>
              <a:rPr lang="ja-JP" altLang="en-US" dirty="0" smtClean="0"/>
              <a:t>国内）</a:t>
            </a:r>
            <a:endParaRPr kumimoji="1" lang="ja-JP" altLang="en-US" dirty="0"/>
          </a:p>
        </p:txBody>
      </p:sp>
      <p:sp>
        <p:nvSpPr>
          <p:cNvPr id="4" name="フッター プレースホルダー 3"/>
          <p:cNvSpPr>
            <a:spLocks noGrp="1"/>
          </p:cNvSpPr>
          <p:nvPr>
            <p:ph type="ftr" sz="quarter" idx="11"/>
          </p:nvPr>
        </p:nvSpPr>
        <p:spPr>
          <a:xfrm>
            <a:off x="0" y="6528122"/>
            <a:ext cx="5004665" cy="28126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88831" y="6431309"/>
            <a:ext cx="573161" cy="365125"/>
          </a:xfrm>
        </p:spPr>
        <p:txBody>
          <a:bodyPr/>
          <a:lstStyle/>
          <a:p>
            <a:fld id="{4FAB73BC-B049-4115-A692-8D63A059BFB8}" type="slidenum">
              <a:rPr lang="en-US" smtClean="0"/>
              <a:pPr/>
              <a:t>9</a:t>
            </a:fld>
            <a:endParaRPr lang="en-US" dirty="0"/>
          </a:p>
        </p:txBody>
      </p:sp>
      <p:pic>
        <p:nvPicPr>
          <p:cNvPr id="7" name="図 6"/>
          <p:cNvPicPr>
            <a:picLocks noChangeAspect="1"/>
          </p:cNvPicPr>
          <p:nvPr/>
        </p:nvPicPr>
        <p:blipFill>
          <a:blip r:embed="rId10"/>
          <a:stretch>
            <a:fillRect/>
          </a:stretch>
        </p:blipFill>
        <p:spPr>
          <a:xfrm>
            <a:off x="2160400" y="4550824"/>
            <a:ext cx="1671941" cy="982265"/>
          </a:xfrm>
          <a:prstGeom prst="rect">
            <a:avLst/>
          </a:prstGeom>
        </p:spPr>
      </p:pic>
    </p:spTree>
    <p:extLst>
      <p:ext uri="{BB962C8B-B14F-4D97-AF65-F5344CB8AC3E}">
        <p14:creationId xmlns:p14="http://schemas.microsoft.com/office/powerpoint/2010/main" val="120631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109" y="1"/>
            <a:ext cx="8285753" cy="806732"/>
          </a:xfrm>
        </p:spPr>
        <p:txBody>
          <a:bodyPr>
            <a:normAutofit/>
          </a:bodyPr>
          <a:lstStyle/>
          <a:p>
            <a:pPr algn="ctr"/>
            <a:r>
              <a:rPr lang="ja-JP" altLang="en-US" dirty="0" smtClean="0"/>
              <a:t>３</a:t>
            </a:r>
            <a:r>
              <a:rPr lang="en-US" altLang="ja-JP" dirty="0" smtClean="0"/>
              <a:t>.</a:t>
            </a:r>
            <a:r>
              <a:rPr lang="ja-JP" altLang="en-US" dirty="0"/>
              <a:t>支援</a:t>
            </a:r>
            <a:r>
              <a:rPr lang="ja-JP" altLang="en-US" dirty="0" smtClean="0"/>
              <a:t>活動（地域）</a:t>
            </a:r>
            <a:endParaRPr kumimoji="1" lang="ja-JP" altLang="en-US" dirty="0"/>
          </a:p>
        </p:txBody>
      </p:sp>
      <p:sp>
        <p:nvSpPr>
          <p:cNvPr id="3" name="コンテンツ プレースホルダー 2"/>
          <p:cNvSpPr>
            <a:spLocks noGrp="1"/>
          </p:cNvSpPr>
          <p:nvPr>
            <p:ph sz="quarter" idx="13"/>
          </p:nvPr>
        </p:nvSpPr>
        <p:spPr>
          <a:xfrm>
            <a:off x="685331" y="806733"/>
            <a:ext cx="7703020" cy="4915411"/>
          </a:xfrm>
        </p:spPr>
        <p:txBody>
          <a:bodyPr>
            <a:noAutofit/>
          </a:bodyPr>
          <a:lstStyle/>
          <a:p>
            <a:pPr marL="0" indent="0">
              <a:lnSpc>
                <a:spcPct val="110000"/>
              </a:lnSpc>
              <a:spcBef>
                <a:spcPts val="0"/>
              </a:spcBef>
              <a:buNone/>
            </a:pPr>
            <a:r>
              <a:rPr lang="ja-JP" altLang="en-US" sz="1800" dirty="0" smtClean="0">
                <a:solidFill>
                  <a:srgbClr val="FF0000"/>
                </a:solidFill>
              </a:rPr>
              <a:t>・大津市民レガッタ（大津市ボート協会主催）の運営</a:t>
            </a:r>
            <a:r>
              <a:rPr lang="ja-JP" altLang="en-US" sz="1800" dirty="0">
                <a:solidFill>
                  <a:srgbClr val="FF0000"/>
                </a:solidFill>
              </a:rPr>
              <a:t>協力</a:t>
            </a:r>
            <a:endParaRPr lang="en-US" altLang="ja-JP" sz="1800" dirty="0">
              <a:solidFill>
                <a:srgbClr val="FF0000"/>
              </a:solidFill>
            </a:endParaRPr>
          </a:p>
          <a:p>
            <a:pPr marL="0" indent="0">
              <a:lnSpc>
                <a:spcPct val="110000"/>
              </a:lnSpc>
              <a:spcBef>
                <a:spcPts val="0"/>
              </a:spcBef>
              <a:buNone/>
            </a:pPr>
            <a:r>
              <a:rPr lang="ja-JP" altLang="en-US" sz="1800" dirty="0">
                <a:solidFill>
                  <a:srgbClr val="FF0000"/>
                </a:solidFill>
              </a:rPr>
              <a:t>　</a:t>
            </a:r>
            <a:r>
              <a:rPr lang="ja-JP" altLang="en-US" sz="1800" dirty="0" smtClean="0">
                <a:solidFill>
                  <a:schemeClr val="tx1"/>
                </a:solidFill>
              </a:rPr>
              <a:t>「びわこ</a:t>
            </a:r>
            <a:r>
              <a:rPr lang="ja-JP" altLang="en-US" sz="1800" dirty="0">
                <a:solidFill>
                  <a:schemeClr val="tx1"/>
                </a:solidFill>
              </a:rPr>
              <a:t>市民</a:t>
            </a:r>
            <a:r>
              <a:rPr lang="ja-JP" altLang="en-US" sz="1800" dirty="0" smtClean="0">
                <a:solidFill>
                  <a:schemeClr val="tx1"/>
                </a:solidFill>
              </a:rPr>
              <a:t>レガッタ」運営</a:t>
            </a:r>
            <a:r>
              <a:rPr lang="ja-JP" altLang="en-US" sz="1800" dirty="0">
                <a:solidFill>
                  <a:schemeClr val="tx1"/>
                </a:solidFill>
              </a:rPr>
              <a:t>で培ったノウハウ</a:t>
            </a:r>
            <a:r>
              <a:rPr lang="ja-JP" altLang="en-US" sz="1800" dirty="0" smtClean="0">
                <a:solidFill>
                  <a:schemeClr val="tx1"/>
                </a:solidFill>
              </a:rPr>
              <a:t>で「大津</a:t>
            </a:r>
            <a:r>
              <a:rPr lang="ja-JP" altLang="en-US" sz="1800" dirty="0">
                <a:solidFill>
                  <a:schemeClr val="tx1"/>
                </a:solidFill>
              </a:rPr>
              <a:t>市民</a:t>
            </a:r>
            <a:r>
              <a:rPr lang="ja-JP" altLang="en-US" sz="1800" dirty="0" smtClean="0">
                <a:solidFill>
                  <a:schemeClr val="tx1"/>
                </a:solidFill>
              </a:rPr>
              <a:t>レガッタ」の</a:t>
            </a:r>
            <a:r>
              <a:rPr lang="ja-JP" altLang="en-US" sz="1800" dirty="0">
                <a:solidFill>
                  <a:schemeClr val="tx1"/>
                </a:solidFill>
              </a:rPr>
              <a:t>運営に</a:t>
            </a:r>
            <a:endParaRPr lang="en-US" altLang="ja-JP" sz="1800" dirty="0">
              <a:solidFill>
                <a:schemeClr val="tx1"/>
              </a:solidFill>
            </a:endParaRPr>
          </a:p>
          <a:p>
            <a:pPr marL="0" indent="0">
              <a:lnSpc>
                <a:spcPct val="110000"/>
              </a:lnSpc>
              <a:spcBef>
                <a:spcPts val="0"/>
              </a:spcBef>
              <a:buNone/>
            </a:pPr>
            <a:r>
              <a:rPr lang="ja-JP" altLang="en-US" sz="1800" dirty="0">
                <a:solidFill>
                  <a:schemeClr val="tx1"/>
                </a:solidFill>
              </a:rPr>
              <a:t>ボランティア協力（総務、記録、審判、広報）</a:t>
            </a:r>
            <a:endParaRPr lang="en-US" altLang="ja-JP" sz="1800" dirty="0">
              <a:solidFill>
                <a:schemeClr val="tx1"/>
              </a:solidFill>
            </a:endParaRPr>
          </a:p>
          <a:p>
            <a:pPr marL="0" indent="0">
              <a:lnSpc>
                <a:spcPct val="110000"/>
              </a:lnSpc>
              <a:spcBef>
                <a:spcPts val="0"/>
              </a:spcBef>
              <a:buNone/>
            </a:pPr>
            <a:r>
              <a:rPr lang="en-US" altLang="ja-JP" sz="1800" dirty="0">
                <a:solidFill>
                  <a:srgbClr val="FF0000"/>
                </a:solidFill>
                <a:hlinkClick r:id="rId2"/>
              </a:rPr>
              <a:t>http://otsurowing.blogspot.jp/</a:t>
            </a:r>
            <a:r>
              <a:rPr lang="ja-JP" altLang="en-US" sz="1800" dirty="0">
                <a:solidFill>
                  <a:srgbClr val="FF0000"/>
                </a:solidFill>
                <a:hlinkClick r:id="rId2"/>
              </a:rPr>
              <a:t>　</a:t>
            </a:r>
            <a:endParaRPr lang="en-US" altLang="ja-JP" sz="1800" dirty="0" smtClean="0">
              <a:solidFill>
                <a:srgbClr val="FF0000"/>
              </a:solidFill>
            </a:endParaRPr>
          </a:p>
          <a:p>
            <a:pPr marL="0" indent="0">
              <a:lnSpc>
                <a:spcPct val="110000"/>
              </a:lnSpc>
              <a:spcBef>
                <a:spcPts val="0"/>
              </a:spcBef>
              <a:buNone/>
            </a:pPr>
            <a:r>
              <a:rPr lang="ja-JP" altLang="en-US" sz="1800" dirty="0" smtClean="0"/>
              <a:t>（</a:t>
            </a:r>
            <a:r>
              <a:rPr lang="ja-JP" altLang="en-US" sz="1800" dirty="0"/>
              <a:t>大津市ボート協会ホームページ運営）</a:t>
            </a:r>
            <a:endParaRPr lang="en-US" altLang="ja-JP" sz="1800" dirty="0"/>
          </a:p>
          <a:p>
            <a:pPr marL="0" indent="0">
              <a:lnSpc>
                <a:spcPct val="110000"/>
              </a:lnSpc>
              <a:spcBef>
                <a:spcPts val="0"/>
              </a:spcBef>
              <a:buNone/>
            </a:pPr>
            <a:endParaRPr lang="en-US" altLang="ja-JP" sz="1800" dirty="0"/>
          </a:p>
          <a:p>
            <a:pPr marL="0" indent="0">
              <a:lnSpc>
                <a:spcPct val="110000"/>
              </a:lnSpc>
              <a:spcBef>
                <a:spcPts val="0"/>
              </a:spcBef>
              <a:buNone/>
            </a:pPr>
            <a:endParaRPr lang="en-US" altLang="ja-JP" sz="1800" dirty="0" smtClean="0"/>
          </a:p>
          <a:p>
            <a:pPr marL="0" indent="0">
              <a:lnSpc>
                <a:spcPct val="110000"/>
              </a:lnSpc>
              <a:spcBef>
                <a:spcPts val="0"/>
              </a:spcBef>
              <a:buNone/>
            </a:pPr>
            <a:r>
              <a:rPr lang="ja-JP" altLang="en-US" sz="1800" dirty="0"/>
              <a:t/>
            </a:r>
            <a:br>
              <a:rPr lang="ja-JP" altLang="en-US" sz="1800" dirty="0"/>
            </a:br>
            <a:r>
              <a:rPr lang="ja-JP" altLang="en-US" sz="1800" dirty="0">
                <a:solidFill>
                  <a:srgbClr val="0070C0"/>
                </a:solidFill>
              </a:rPr>
              <a:t>・地域の「セタシジミ祭」に協力</a:t>
            </a:r>
            <a:endParaRPr lang="en-US" altLang="ja-JP" sz="1800" dirty="0">
              <a:solidFill>
                <a:srgbClr val="0070C0"/>
              </a:solidFill>
            </a:endParaRPr>
          </a:p>
          <a:p>
            <a:pPr marL="0" indent="0">
              <a:lnSpc>
                <a:spcPct val="110000"/>
              </a:lnSpc>
              <a:spcBef>
                <a:spcPts val="0"/>
              </a:spcBef>
              <a:buNone/>
            </a:pPr>
            <a:r>
              <a:rPr lang="ja-JP" altLang="en-US" sz="1800" dirty="0"/>
              <a:t>セタシジミ祭は、絶滅の危機にあるセタシジミを取り戻そうと、</a:t>
            </a:r>
            <a:r>
              <a:rPr lang="en-US" altLang="ja-JP" sz="1800" dirty="0"/>
              <a:t>4</a:t>
            </a:r>
            <a:r>
              <a:rPr lang="ja-JP" altLang="en-US" sz="1800" dirty="0"/>
              <a:t>月</a:t>
            </a:r>
            <a:r>
              <a:rPr lang="en-US" altLang="ja-JP" sz="1800" dirty="0"/>
              <a:t>23</a:t>
            </a:r>
            <a:r>
              <a:rPr lang="ja-JP" altLang="en-US" sz="1800" dirty="0"/>
              <a:t>日を“シジミの日”と定めて、瀬田川の環境保全を啓蒙するために漁協が中心に開催。</a:t>
            </a:r>
            <a:endParaRPr lang="en-US" altLang="ja-JP" sz="1800" dirty="0"/>
          </a:p>
          <a:p>
            <a:pPr marL="0" indent="0" algn="r">
              <a:lnSpc>
                <a:spcPct val="110000"/>
              </a:lnSpc>
              <a:spcBef>
                <a:spcPts val="0"/>
              </a:spcBef>
              <a:buNone/>
            </a:pPr>
            <a:r>
              <a:rPr lang="ja-JP" altLang="en-US" sz="1800" dirty="0"/>
              <a:t>　</a:t>
            </a:r>
            <a:endParaRPr lang="en-US" altLang="ja-JP" sz="1800" dirty="0" smtClean="0"/>
          </a:p>
          <a:p>
            <a:pPr marL="0" indent="0" algn="r">
              <a:lnSpc>
                <a:spcPct val="110000"/>
              </a:lnSpc>
              <a:spcBef>
                <a:spcPts val="0"/>
              </a:spcBef>
              <a:buNone/>
            </a:pPr>
            <a:r>
              <a:rPr lang="ja-JP" altLang="en-US" sz="1800" dirty="0" smtClean="0"/>
              <a:t>瀬田</a:t>
            </a:r>
            <a:r>
              <a:rPr lang="ja-JP" altLang="en-US" sz="1800" dirty="0"/>
              <a:t>漕艇倶楽部では</a:t>
            </a:r>
            <a:r>
              <a:rPr lang="ja-JP" altLang="en-US" sz="1800" dirty="0" smtClean="0"/>
              <a:t>毎年「ドラゴンボート</a:t>
            </a:r>
            <a:endParaRPr lang="en-US" altLang="ja-JP" sz="1800" dirty="0"/>
          </a:p>
          <a:p>
            <a:pPr marL="0" indent="0" algn="r">
              <a:lnSpc>
                <a:spcPct val="110000"/>
              </a:lnSpc>
              <a:spcBef>
                <a:spcPts val="0"/>
              </a:spcBef>
              <a:buNone/>
            </a:pPr>
            <a:r>
              <a:rPr lang="ja-JP" altLang="en-US" sz="1800" dirty="0"/>
              <a:t>体験</a:t>
            </a:r>
            <a:r>
              <a:rPr lang="ja-JP" altLang="en-US" sz="1800" dirty="0" smtClean="0"/>
              <a:t>コーナ」を</a:t>
            </a:r>
            <a:r>
              <a:rPr lang="ja-JP" altLang="en-US" sz="1800" dirty="0"/>
              <a:t>担当し一般市民の皆さんに</a:t>
            </a:r>
            <a:endParaRPr lang="en-US" altLang="ja-JP" sz="1800" dirty="0"/>
          </a:p>
          <a:p>
            <a:pPr marL="0" indent="0" algn="r">
              <a:lnSpc>
                <a:spcPct val="110000"/>
              </a:lnSpc>
              <a:spcBef>
                <a:spcPts val="0"/>
              </a:spcBef>
              <a:buNone/>
            </a:pPr>
            <a:r>
              <a:rPr lang="ja-JP" altLang="en-US" sz="1800" dirty="0"/>
              <a:t>水上スポーツを楽しんで</a:t>
            </a:r>
            <a:r>
              <a:rPr lang="ja-JP" altLang="en-US" sz="1800" dirty="0" smtClean="0"/>
              <a:t>もらい　好評価</a:t>
            </a:r>
            <a:r>
              <a:rPr lang="ja-JP" altLang="en-US" sz="1800" dirty="0"/>
              <a:t>。</a:t>
            </a:r>
            <a:endParaRPr lang="en-US" altLang="ja-JP" sz="1800" dirty="0"/>
          </a:p>
          <a:p>
            <a:pPr marL="0" indent="0" algn="r">
              <a:lnSpc>
                <a:spcPct val="110000"/>
              </a:lnSpc>
              <a:spcBef>
                <a:spcPts val="0"/>
              </a:spcBef>
              <a:buNone/>
            </a:pPr>
            <a:r>
              <a:rPr lang="en-US" altLang="ja-JP" sz="1800" dirty="0">
                <a:solidFill>
                  <a:srgbClr val="FF0000"/>
                </a:solidFill>
                <a:hlinkClick r:id="rId3"/>
              </a:rPr>
              <a:t>http://seta423.blogspot.jp/</a:t>
            </a:r>
            <a:r>
              <a:rPr lang="ja-JP" altLang="en-US" sz="1800" dirty="0">
                <a:solidFill>
                  <a:srgbClr val="FF0000"/>
                </a:solidFill>
                <a:hlinkClick r:id="rId3"/>
              </a:rPr>
              <a:t>　</a:t>
            </a:r>
            <a:endParaRPr lang="en-US" altLang="ja-JP" sz="1800" dirty="0">
              <a:solidFill>
                <a:srgbClr val="FF0000"/>
              </a:solidFill>
            </a:endParaRPr>
          </a:p>
          <a:p>
            <a:pPr marL="0" indent="0">
              <a:lnSpc>
                <a:spcPct val="110000"/>
              </a:lnSpc>
              <a:spcBef>
                <a:spcPts val="0"/>
              </a:spcBef>
              <a:buNone/>
            </a:pPr>
            <a:r>
              <a:rPr lang="en-US" altLang="ja-JP" sz="1800" dirty="0">
                <a:solidFill>
                  <a:srgbClr val="FF0000"/>
                </a:solidFill>
              </a:rPr>
              <a:t>	</a:t>
            </a:r>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86451" y="6378469"/>
            <a:ext cx="573161" cy="365125"/>
          </a:xfrm>
        </p:spPr>
        <p:txBody>
          <a:bodyPr/>
          <a:lstStyle/>
          <a:p>
            <a:fld id="{4FAB73BC-B049-4115-A692-8D63A059BFB8}" type="slidenum">
              <a:rPr lang="en-US" smtClean="0"/>
              <a:pPr/>
              <a:t>10</a:t>
            </a:fld>
            <a:endParaRPr lang="en-US" dirty="0"/>
          </a:p>
        </p:txBody>
      </p:sp>
      <p:pic>
        <p:nvPicPr>
          <p:cNvPr id="10" name="図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947" y="1870147"/>
            <a:ext cx="4305213" cy="1370763"/>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345" y="4364593"/>
            <a:ext cx="3430839" cy="2222637"/>
          </a:xfrm>
          <a:prstGeom prst="rect">
            <a:avLst/>
          </a:prstGeom>
        </p:spPr>
      </p:pic>
    </p:spTree>
    <p:extLst>
      <p:ext uri="{BB962C8B-B14F-4D97-AF65-F5344CB8AC3E}">
        <p14:creationId xmlns:p14="http://schemas.microsoft.com/office/powerpoint/2010/main" val="146525811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109" y="1"/>
            <a:ext cx="8285753" cy="806732"/>
          </a:xfrm>
        </p:spPr>
        <p:txBody>
          <a:bodyPr>
            <a:normAutofit/>
          </a:bodyPr>
          <a:lstStyle/>
          <a:p>
            <a:r>
              <a:rPr lang="ja-JP" altLang="en-US" dirty="0" smtClean="0"/>
              <a:t>４</a:t>
            </a:r>
            <a:r>
              <a:rPr lang="en-US" altLang="ja-JP" dirty="0" smtClean="0"/>
              <a:t>.</a:t>
            </a:r>
            <a:r>
              <a:rPr lang="ja-JP" altLang="en-US" dirty="0"/>
              <a:t>自然の中で安全に活動するため</a:t>
            </a:r>
            <a:r>
              <a:rPr lang="ja-JP" altLang="en-US" dirty="0" smtClean="0"/>
              <a:t>に</a:t>
            </a:r>
            <a:endParaRPr kumimoji="1" lang="ja-JP" altLang="en-US" dirty="0"/>
          </a:p>
        </p:txBody>
      </p:sp>
      <p:sp>
        <p:nvSpPr>
          <p:cNvPr id="3" name="コンテンツ プレースホルダー 2"/>
          <p:cNvSpPr>
            <a:spLocks noGrp="1"/>
          </p:cNvSpPr>
          <p:nvPr>
            <p:ph sz="quarter" idx="13"/>
          </p:nvPr>
        </p:nvSpPr>
        <p:spPr>
          <a:xfrm>
            <a:off x="782344" y="806732"/>
            <a:ext cx="8226213" cy="5802411"/>
          </a:xfrm>
        </p:spPr>
        <p:txBody>
          <a:bodyPr>
            <a:noAutofit/>
          </a:bodyPr>
          <a:lstStyle/>
          <a:p>
            <a:pPr marL="0" indent="0">
              <a:lnSpc>
                <a:spcPct val="110000"/>
              </a:lnSpc>
              <a:spcBef>
                <a:spcPts val="0"/>
              </a:spcBef>
              <a:buNone/>
            </a:pPr>
            <a:r>
              <a:rPr lang="ja-JP" altLang="en-US" sz="1800" dirty="0" smtClean="0">
                <a:solidFill>
                  <a:srgbClr val="FF0000"/>
                </a:solidFill>
              </a:rPr>
              <a:t>・安全講習会</a:t>
            </a:r>
            <a:endParaRPr lang="en-US" altLang="ja-JP" sz="1800" dirty="0" smtClean="0">
              <a:solidFill>
                <a:srgbClr val="FF0000"/>
              </a:solidFill>
            </a:endParaRPr>
          </a:p>
          <a:p>
            <a:pPr marL="0" indent="0">
              <a:lnSpc>
                <a:spcPct val="110000"/>
              </a:lnSpc>
              <a:spcBef>
                <a:spcPts val="0"/>
              </a:spcBef>
              <a:buNone/>
            </a:pPr>
            <a:r>
              <a:rPr lang="ja-JP" altLang="en-US" sz="1800" dirty="0">
                <a:solidFill>
                  <a:srgbClr val="FF0000"/>
                </a:solidFill>
              </a:rPr>
              <a:t>　</a:t>
            </a:r>
            <a:r>
              <a:rPr lang="ja-JP" altLang="en-US" sz="1800" dirty="0" smtClean="0"/>
              <a:t>倶楽部内に安全管理担当理事を配置し定期的に</a:t>
            </a:r>
            <a:endParaRPr lang="en-US" altLang="ja-JP" sz="1800" dirty="0" smtClean="0"/>
          </a:p>
          <a:p>
            <a:pPr marL="0" indent="0">
              <a:lnSpc>
                <a:spcPct val="110000"/>
              </a:lnSpc>
              <a:spcBef>
                <a:spcPts val="0"/>
              </a:spcBef>
              <a:buNone/>
            </a:pPr>
            <a:r>
              <a:rPr lang="ja-JP" altLang="en-US" sz="1800" dirty="0" smtClean="0"/>
              <a:t>集合教育を実施、会報でも安全コラムで周知。</a:t>
            </a:r>
            <a:endParaRPr lang="en-US" altLang="ja-JP" sz="1800" dirty="0" smtClean="0"/>
          </a:p>
          <a:p>
            <a:pPr marL="0" indent="0">
              <a:lnSpc>
                <a:spcPct val="110000"/>
              </a:lnSpc>
              <a:spcBef>
                <a:spcPts val="0"/>
              </a:spcBef>
              <a:buNone/>
            </a:pPr>
            <a:r>
              <a:rPr lang="ja-JP" altLang="en-US" sz="1800" dirty="0"/>
              <a:t>　</a:t>
            </a:r>
            <a:r>
              <a:rPr lang="ja-JP" altLang="en-US" sz="1800" dirty="0" smtClean="0"/>
              <a:t>また、毎年１２月にボート協会主催の安全講習会</a:t>
            </a:r>
            <a:endParaRPr lang="en-US" altLang="ja-JP" sz="1800" dirty="0" smtClean="0"/>
          </a:p>
          <a:p>
            <a:pPr marL="0" indent="0">
              <a:lnSpc>
                <a:spcPct val="110000"/>
              </a:lnSpc>
              <a:spcBef>
                <a:spcPts val="0"/>
              </a:spcBef>
              <a:buNone/>
            </a:pPr>
            <a:r>
              <a:rPr lang="ja-JP" altLang="en-US" sz="1800" dirty="0" smtClean="0"/>
              <a:t>を主管し、倶楽部員も参加・聴講している。</a:t>
            </a:r>
            <a:endParaRPr lang="en-US" altLang="ja-JP" sz="1800" dirty="0" smtClean="0"/>
          </a:p>
          <a:p>
            <a:pPr marL="0" indent="0">
              <a:lnSpc>
                <a:spcPct val="110000"/>
              </a:lnSpc>
              <a:spcBef>
                <a:spcPts val="0"/>
              </a:spcBef>
              <a:buNone/>
            </a:pPr>
            <a:endParaRPr lang="en-US" altLang="ja-JP" sz="1800" dirty="0" smtClean="0"/>
          </a:p>
          <a:p>
            <a:pPr marL="0" indent="0">
              <a:lnSpc>
                <a:spcPct val="110000"/>
              </a:lnSpc>
              <a:spcBef>
                <a:spcPts val="0"/>
              </a:spcBef>
              <a:buNone/>
            </a:pPr>
            <a:r>
              <a:rPr lang="ja-JP" altLang="en-US" sz="1800" dirty="0" smtClean="0">
                <a:solidFill>
                  <a:srgbClr val="0070C0"/>
                </a:solidFill>
              </a:rPr>
              <a:t>・規則と実践訓練</a:t>
            </a:r>
            <a:endParaRPr lang="en-US" altLang="ja-JP" sz="1800" dirty="0"/>
          </a:p>
          <a:p>
            <a:pPr marL="0" indent="0">
              <a:lnSpc>
                <a:spcPct val="110000"/>
              </a:lnSpc>
              <a:spcBef>
                <a:spcPts val="0"/>
              </a:spcBef>
              <a:buNone/>
            </a:pPr>
            <a:r>
              <a:rPr lang="ja-JP" altLang="en-US" sz="1800" dirty="0" smtClean="0"/>
              <a:t>　</a:t>
            </a:r>
            <a:r>
              <a:rPr lang="ja-JP" altLang="en-US" sz="1800" dirty="0" smtClean="0">
                <a:hlinkClick r:id="rId2"/>
              </a:rPr>
              <a:t>瀬田漕艇倶楽部安全規則</a:t>
            </a:r>
            <a:r>
              <a:rPr lang="ja-JP" altLang="en-US" sz="1800" dirty="0" smtClean="0"/>
              <a:t>を定めている。</a:t>
            </a:r>
            <a:endParaRPr lang="en-US" altLang="ja-JP" sz="1800" dirty="0" smtClean="0"/>
          </a:p>
          <a:p>
            <a:pPr marL="0" indent="0">
              <a:lnSpc>
                <a:spcPct val="110000"/>
              </a:lnSpc>
              <a:spcBef>
                <a:spcPts val="0"/>
              </a:spcBef>
              <a:buNone/>
            </a:pPr>
            <a:r>
              <a:rPr lang="ja-JP" altLang="en-US" sz="1800" dirty="0" smtClean="0"/>
              <a:t>　シングルスカルに乗艇する人は、単独で「沈回復</a:t>
            </a:r>
            <a:endParaRPr lang="en-US" altLang="ja-JP" sz="1800" dirty="0" smtClean="0"/>
          </a:p>
          <a:p>
            <a:pPr marL="0" indent="0">
              <a:lnSpc>
                <a:spcPct val="110000"/>
              </a:lnSpc>
              <a:spcBef>
                <a:spcPts val="0"/>
              </a:spcBef>
              <a:buNone/>
            </a:pPr>
            <a:r>
              <a:rPr lang="ja-JP" altLang="en-US" sz="1800" dirty="0" smtClean="0"/>
              <a:t>（再乗艇）」ができる事を義務つけている。</a:t>
            </a:r>
            <a:endParaRPr lang="en-US" altLang="ja-JP" sz="1800" dirty="0" smtClean="0"/>
          </a:p>
          <a:p>
            <a:pPr marL="0" indent="0">
              <a:lnSpc>
                <a:spcPct val="110000"/>
              </a:lnSpc>
              <a:spcBef>
                <a:spcPts val="0"/>
              </a:spcBef>
              <a:buNone/>
            </a:pPr>
            <a:r>
              <a:rPr lang="ja-JP" altLang="en-US" sz="1800" dirty="0" smtClean="0"/>
              <a:t>今年の７月には沈回復支援の練習会も実施した。</a:t>
            </a:r>
            <a:r>
              <a:rPr lang="ja-JP" altLang="en-US" sz="1800" dirty="0"/>
              <a:t/>
            </a:r>
            <a:br>
              <a:rPr lang="ja-JP" altLang="en-US" sz="1800" dirty="0"/>
            </a:br>
            <a:endParaRPr lang="en-US" altLang="ja-JP" sz="1800" dirty="0" smtClean="0"/>
          </a:p>
          <a:p>
            <a:pPr marL="0" indent="0">
              <a:lnSpc>
                <a:spcPct val="110000"/>
              </a:lnSpc>
              <a:spcBef>
                <a:spcPts val="0"/>
              </a:spcBef>
              <a:buNone/>
            </a:pPr>
            <a:endParaRPr lang="en-US" altLang="ja-JP" sz="1800" dirty="0" smtClean="0">
              <a:solidFill>
                <a:srgbClr val="0070C0"/>
              </a:solidFill>
            </a:endParaRPr>
          </a:p>
          <a:p>
            <a:pPr marL="0" indent="0">
              <a:lnSpc>
                <a:spcPct val="110000"/>
              </a:lnSpc>
              <a:spcBef>
                <a:spcPts val="0"/>
              </a:spcBef>
              <a:buNone/>
            </a:pPr>
            <a:endParaRPr lang="en-US" altLang="ja-JP" sz="1800" dirty="0">
              <a:solidFill>
                <a:srgbClr val="0070C0"/>
              </a:solidFill>
            </a:endParaRPr>
          </a:p>
          <a:p>
            <a:pPr marL="0" indent="0">
              <a:lnSpc>
                <a:spcPct val="110000"/>
              </a:lnSpc>
              <a:spcBef>
                <a:spcPts val="0"/>
              </a:spcBef>
              <a:buNone/>
            </a:pPr>
            <a:endParaRPr lang="en-US" altLang="ja-JP" sz="1800" dirty="0" smtClean="0">
              <a:solidFill>
                <a:srgbClr val="0070C0"/>
              </a:solidFill>
            </a:endParaRPr>
          </a:p>
          <a:p>
            <a:pPr marL="0" indent="0">
              <a:lnSpc>
                <a:spcPct val="110000"/>
              </a:lnSpc>
              <a:spcBef>
                <a:spcPts val="0"/>
              </a:spcBef>
              <a:buNone/>
            </a:pPr>
            <a:endParaRPr lang="en-US" altLang="ja-JP" sz="1800" dirty="0">
              <a:solidFill>
                <a:srgbClr val="0070C0"/>
              </a:solidFill>
            </a:endParaRPr>
          </a:p>
          <a:p>
            <a:pPr marL="0" indent="0">
              <a:lnSpc>
                <a:spcPct val="110000"/>
              </a:lnSpc>
              <a:spcBef>
                <a:spcPts val="0"/>
              </a:spcBef>
              <a:buNone/>
            </a:pPr>
            <a:r>
              <a:rPr lang="ja-JP" altLang="en-US" sz="1800" dirty="0" smtClean="0">
                <a:solidFill>
                  <a:srgbClr val="FF0000"/>
                </a:solidFill>
              </a:rPr>
              <a:t>・さらに・・・</a:t>
            </a:r>
            <a:endParaRPr lang="en-US" altLang="ja-JP" sz="1800" dirty="0" smtClean="0">
              <a:solidFill>
                <a:srgbClr val="FF0000"/>
              </a:solidFill>
            </a:endParaRPr>
          </a:p>
          <a:p>
            <a:pPr marL="0" indent="0">
              <a:lnSpc>
                <a:spcPct val="110000"/>
              </a:lnSpc>
              <a:spcBef>
                <a:spcPts val="0"/>
              </a:spcBef>
              <a:buNone/>
            </a:pPr>
            <a:r>
              <a:rPr lang="ja-JP" altLang="en-US" sz="1800" dirty="0" smtClean="0"/>
              <a:t>　近年、倶楽部員の高齢化（シニア層の増）に伴い、新たな取り組みを検討している。</a:t>
            </a:r>
            <a:r>
              <a:rPr lang="ja-JP" altLang="en-US" sz="1800" dirty="0">
                <a:solidFill>
                  <a:srgbClr val="FF0000"/>
                </a:solidFill>
                <a:hlinkClick r:id="rId3"/>
              </a:rPr>
              <a:t>　</a:t>
            </a:r>
            <a:endParaRPr lang="en-US" altLang="ja-JP" sz="1800" dirty="0">
              <a:solidFill>
                <a:srgbClr val="FF0000"/>
              </a:solidFill>
            </a:endParaRPr>
          </a:p>
          <a:p>
            <a:pPr marL="0" indent="0">
              <a:lnSpc>
                <a:spcPct val="110000"/>
              </a:lnSpc>
              <a:spcBef>
                <a:spcPts val="0"/>
              </a:spcBef>
              <a:buNone/>
            </a:pPr>
            <a:r>
              <a:rPr lang="ja-JP" altLang="en-US" sz="1800" dirty="0" smtClean="0">
                <a:solidFill>
                  <a:srgbClr val="0070C0"/>
                </a:solidFill>
              </a:rPr>
              <a:t>　漕艇能力には、危険予知能力や危険回避能力など、技量と判断力が必要！</a:t>
            </a:r>
            <a:r>
              <a:rPr lang="en-US" altLang="ja-JP" sz="1800" dirty="0">
                <a:solidFill>
                  <a:srgbClr val="FF0000"/>
                </a:solidFill>
              </a:rPr>
              <a:t>	</a:t>
            </a:r>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86451" y="6378469"/>
            <a:ext cx="573161" cy="365125"/>
          </a:xfrm>
        </p:spPr>
        <p:txBody>
          <a:bodyPr/>
          <a:lstStyle/>
          <a:p>
            <a:fld id="{4FAB73BC-B049-4115-A692-8D63A059BFB8}" type="slidenum">
              <a:rPr lang="en-US" smtClean="0"/>
              <a:pPr/>
              <a:t>11</a:t>
            </a:fld>
            <a:endParaRPr lang="en-US" dirty="0"/>
          </a:p>
        </p:txBody>
      </p:sp>
      <p:pic>
        <p:nvPicPr>
          <p:cNvPr id="7" name="図 6">
            <a:hlinkClick r:id="rId4"/>
          </p:cNvPr>
          <p:cNvPicPr>
            <a:picLocks noChangeAspect="1"/>
          </p:cNvPicPr>
          <p:nvPr/>
        </p:nvPicPr>
        <p:blipFill>
          <a:blip r:embed="rId5"/>
          <a:stretch>
            <a:fillRect/>
          </a:stretch>
        </p:blipFill>
        <p:spPr>
          <a:xfrm>
            <a:off x="5752420" y="1130221"/>
            <a:ext cx="3256138" cy="2087541"/>
          </a:xfrm>
          <a:prstGeom prst="rect">
            <a:avLst/>
          </a:prstGeom>
        </p:spPr>
      </p:pic>
      <p:pic>
        <p:nvPicPr>
          <p:cNvPr id="8" name="図 7"/>
          <p:cNvPicPr>
            <a:picLocks noChangeAspect="1"/>
          </p:cNvPicPr>
          <p:nvPr/>
        </p:nvPicPr>
        <p:blipFill>
          <a:blip r:embed="rId6"/>
          <a:stretch>
            <a:fillRect/>
          </a:stretch>
        </p:blipFill>
        <p:spPr>
          <a:xfrm>
            <a:off x="782343" y="4271058"/>
            <a:ext cx="4845333" cy="1374847"/>
          </a:xfrm>
          <a:prstGeom prst="rect">
            <a:avLst/>
          </a:prstGeom>
        </p:spPr>
      </p:pic>
      <p:pic>
        <p:nvPicPr>
          <p:cNvPr id="9" name="図 8">
            <a:hlinkClick r:id="rId7"/>
          </p:cNvPr>
          <p:cNvPicPr>
            <a:picLocks noChangeAspect="1"/>
          </p:cNvPicPr>
          <p:nvPr/>
        </p:nvPicPr>
        <p:blipFill>
          <a:blip r:embed="rId8"/>
          <a:stretch>
            <a:fillRect/>
          </a:stretch>
        </p:blipFill>
        <p:spPr>
          <a:xfrm>
            <a:off x="5752420" y="3322546"/>
            <a:ext cx="3256137" cy="2323359"/>
          </a:xfrm>
          <a:prstGeom prst="rect">
            <a:avLst/>
          </a:prstGeom>
        </p:spPr>
      </p:pic>
    </p:spTree>
    <p:extLst>
      <p:ext uri="{BB962C8B-B14F-4D97-AF65-F5344CB8AC3E}">
        <p14:creationId xmlns:p14="http://schemas.microsoft.com/office/powerpoint/2010/main" val="19172935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4" name="スライド番号プレースホルダー 3"/>
          <p:cNvSpPr>
            <a:spLocks noGrp="1"/>
          </p:cNvSpPr>
          <p:nvPr>
            <p:ph type="sldNum" sz="quarter" idx="12"/>
          </p:nvPr>
        </p:nvSpPr>
        <p:spPr>
          <a:xfrm>
            <a:off x="8234883" y="6310312"/>
            <a:ext cx="573161" cy="365125"/>
          </a:xfrm>
        </p:spPr>
        <p:txBody>
          <a:bodyPr/>
          <a:lstStyle/>
          <a:p>
            <a:fld id="{4FAB73BC-B049-4115-A692-8D63A059BFB8}" type="slidenum">
              <a:rPr lang="en-US" smtClean="0"/>
              <a:pPr/>
              <a:t>12</a:t>
            </a:fld>
            <a:endParaRPr lang="en-US" dirty="0"/>
          </a:p>
        </p:txBody>
      </p:sp>
      <p:pic>
        <p:nvPicPr>
          <p:cNvPr id="7" name="図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72" y="2775929"/>
            <a:ext cx="4693671" cy="2640189"/>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348" y="2387843"/>
            <a:ext cx="4037698" cy="3028275"/>
          </a:xfrm>
          <a:prstGeom prst="rect">
            <a:avLst/>
          </a:prstGeom>
        </p:spPr>
      </p:pic>
      <p:sp>
        <p:nvSpPr>
          <p:cNvPr id="10" name="タイトル 1"/>
          <p:cNvSpPr txBox="1">
            <a:spLocks/>
          </p:cNvSpPr>
          <p:nvPr/>
        </p:nvSpPr>
        <p:spPr>
          <a:xfrm>
            <a:off x="178973" y="5473660"/>
            <a:ext cx="8629071" cy="63860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600" kern="1200" spc="-60" baseline="0">
                <a:solidFill>
                  <a:srgbClr val="FFFFFF"/>
                </a:solidFill>
                <a:latin typeface="+mj-lt"/>
                <a:ea typeface="+mj-ea"/>
                <a:cs typeface="+mj-cs"/>
              </a:defRPr>
            </a:lvl1pPr>
          </a:lstStyle>
          <a:p>
            <a:pPr algn="ctr"/>
            <a:r>
              <a:rPr lang="ja-JP" altLang="en-US" sz="2700" smtClean="0">
                <a:solidFill>
                  <a:srgbClr val="0070C0"/>
                </a:solidFill>
              </a:rPr>
              <a:t>ご静聴ありがとうございました</a:t>
            </a:r>
            <a:endParaRPr lang="ja-JP" altLang="en-US" sz="2700" dirty="0">
              <a:solidFill>
                <a:srgbClr val="0070C0"/>
              </a:solidFill>
            </a:endParaRPr>
          </a:p>
        </p:txBody>
      </p:sp>
      <p:sp>
        <p:nvSpPr>
          <p:cNvPr id="2" name="タイトル 1"/>
          <p:cNvSpPr>
            <a:spLocks noGrp="1"/>
          </p:cNvSpPr>
          <p:nvPr>
            <p:ph type="title"/>
          </p:nvPr>
        </p:nvSpPr>
        <p:spPr>
          <a:xfrm>
            <a:off x="1" y="0"/>
            <a:ext cx="9144000" cy="2775929"/>
          </a:xfrm>
          <a:gradFill>
            <a:gsLst>
              <a:gs pos="0">
                <a:schemeClr val="accent1">
                  <a:lumMod val="5000"/>
                  <a:lumOff val="95000"/>
                  <a:alpha val="0"/>
                </a:schemeClr>
              </a:gs>
              <a:gs pos="83000">
                <a:schemeClr val="accent1">
                  <a:lumMod val="45000"/>
                  <a:lumOff val="55000"/>
                </a:schemeClr>
              </a:gs>
              <a:gs pos="91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ja-JP" altLang="en-US" dirty="0">
                <a:solidFill>
                  <a:srgbClr val="0070C0"/>
                </a:solidFill>
              </a:rPr>
              <a:t>私たちのコミットメント</a:t>
            </a:r>
            <a:r>
              <a:rPr lang="en-US" altLang="ja-JP" dirty="0">
                <a:solidFill>
                  <a:schemeClr val="tx1"/>
                </a:solidFill>
              </a:rPr>
              <a:t/>
            </a:r>
            <a:br>
              <a:rPr lang="en-US" altLang="ja-JP" dirty="0">
                <a:solidFill>
                  <a:schemeClr val="tx1"/>
                </a:solidFill>
              </a:rPr>
            </a:br>
            <a:r>
              <a:rPr lang="ja-JP" altLang="en-US" dirty="0">
                <a:solidFill>
                  <a:srgbClr val="FF0000"/>
                </a:solidFill>
              </a:rPr>
              <a:t>地域スポーツ文化の創造</a:t>
            </a:r>
            <a:r>
              <a:rPr lang="ja-JP" altLang="en-US" dirty="0" smtClean="0">
                <a:solidFill>
                  <a:srgbClr val="FF0000"/>
                </a:solidFill>
              </a:rPr>
              <a:t>に</a:t>
            </a:r>
            <a:r>
              <a:rPr lang="en-US" altLang="ja-JP" dirty="0" smtClean="0">
                <a:solidFill>
                  <a:srgbClr val="FF0000"/>
                </a:solidFill>
              </a:rPr>
              <a:t/>
            </a:r>
            <a:br>
              <a:rPr lang="en-US" altLang="ja-JP" dirty="0" smtClean="0">
                <a:solidFill>
                  <a:srgbClr val="FF0000"/>
                </a:solidFill>
              </a:rPr>
            </a:br>
            <a:r>
              <a:rPr lang="ja-JP" altLang="en-US" dirty="0" smtClean="0">
                <a:solidFill>
                  <a:srgbClr val="FF0000"/>
                </a:solidFill>
              </a:rPr>
              <a:t>チャレンジ</a:t>
            </a:r>
            <a:r>
              <a:rPr lang="ja-JP" altLang="en-US" dirty="0">
                <a:solidFill>
                  <a:srgbClr val="FF0000"/>
                </a:solidFill>
              </a:rPr>
              <a:t>しています！</a:t>
            </a:r>
            <a:r>
              <a:rPr lang="en-US" altLang="ja-JP" dirty="0">
                <a:solidFill>
                  <a:srgbClr val="FF0000"/>
                </a:solidFill>
              </a:rPr>
              <a:t/>
            </a:r>
            <a:br>
              <a:rPr lang="en-US" altLang="ja-JP" dirty="0">
                <a:solidFill>
                  <a:srgbClr val="FF0000"/>
                </a:solidFill>
              </a:rPr>
            </a:br>
            <a:r>
              <a:rPr lang="ja-JP" altLang="en-US" dirty="0">
                <a:solidFill>
                  <a:srgbClr val="FF0000"/>
                </a:solidFill>
              </a:rPr>
              <a:t>出会いを大切にし、スポーツライフ</a:t>
            </a:r>
            <a:r>
              <a:rPr lang="ja-JP" altLang="en-US" dirty="0" smtClean="0">
                <a:solidFill>
                  <a:srgbClr val="FF0000"/>
                </a:solidFill>
              </a:rPr>
              <a:t>の</a:t>
            </a:r>
            <a:r>
              <a:rPr lang="en-US" altLang="ja-JP" dirty="0" smtClean="0">
                <a:solidFill>
                  <a:srgbClr val="FF0000"/>
                </a:solidFill>
              </a:rPr>
              <a:t/>
            </a:r>
            <a:br>
              <a:rPr lang="en-US" altLang="ja-JP" dirty="0" smtClean="0">
                <a:solidFill>
                  <a:srgbClr val="FF0000"/>
                </a:solidFill>
              </a:rPr>
            </a:br>
            <a:r>
              <a:rPr lang="ja-JP" altLang="en-US" dirty="0" smtClean="0">
                <a:solidFill>
                  <a:srgbClr val="FF0000"/>
                </a:solidFill>
              </a:rPr>
              <a:t>充実</a:t>
            </a:r>
            <a:r>
              <a:rPr lang="ja-JP" altLang="en-US" dirty="0">
                <a:solidFill>
                  <a:srgbClr val="FF0000"/>
                </a:solidFill>
              </a:rPr>
              <a:t>に</a:t>
            </a:r>
            <a:r>
              <a:rPr lang="ja-JP" altLang="en-US" dirty="0" smtClean="0">
                <a:solidFill>
                  <a:srgbClr val="FF0000"/>
                </a:solidFill>
              </a:rPr>
              <a:t>取り組み、自ら</a:t>
            </a:r>
            <a:r>
              <a:rPr lang="ja-JP" altLang="en-US" dirty="0">
                <a:solidFill>
                  <a:srgbClr val="FF0000"/>
                </a:solidFill>
              </a:rPr>
              <a:t>の価値を高めます</a:t>
            </a:r>
            <a:r>
              <a:rPr lang="ja-JP" altLang="en-US" dirty="0" smtClean="0">
                <a:solidFill>
                  <a:srgbClr val="FF0000"/>
                </a:solidFill>
              </a:rPr>
              <a:t>！</a:t>
            </a:r>
            <a:endParaRPr kumimoji="1" lang="ja-JP" altLang="en-US" dirty="0"/>
          </a:p>
        </p:txBody>
      </p:sp>
    </p:spTree>
    <p:extLst>
      <p:ext uri="{BB962C8B-B14F-4D97-AF65-F5344CB8AC3E}">
        <p14:creationId xmlns:p14="http://schemas.microsoft.com/office/powerpoint/2010/main" val="19778580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6849" y="0"/>
            <a:ext cx="8672957" cy="720969"/>
          </a:xfrm>
        </p:spPr>
        <p:txBody>
          <a:bodyPr/>
          <a:lstStyle/>
          <a:p>
            <a:r>
              <a:rPr kumimoji="1" lang="ja-JP" altLang="en-US" dirty="0"/>
              <a:t>ご紹介内容</a:t>
            </a:r>
          </a:p>
        </p:txBody>
      </p:sp>
      <p:sp>
        <p:nvSpPr>
          <p:cNvPr id="3" name="コンテンツ プレースホルダー 2"/>
          <p:cNvSpPr>
            <a:spLocks noGrp="1"/>
          </p:cNvSpPr>
          <p:nvPr>
            <p:ph sz="quarter" idx="13"/>
          </p:nvPr>
        </p:nvSpPr>
        <p:spPr>
          <a:xfrm>
            <a:off x="1354015" y="826477"/>
            <a:ext cx="6531494" cy="5666397"/>
          </a:xfrm>
        </p:spPr>
        <p:txBody>
          <a:bodyPr>
            <a:noAutofit/>
          </a:bodyPr>
          <a:lstStyle/>
          <a:p>
            <a:pPr marL="0" indent="0">
              <a:lnSpc>
                <a:spcPct val="100000"/>
              </a:lnSpc>
              <a:spcBef>
                <a:spcPts val="0"/>
              </a:spcBef>
              <a:buNone/>
            </a:pPr>
            <a:r>
              <a:rPr lang="en-US" altLang="ja-JP" sz="1800" dirty="0">
                <a:solidFill>
                  <a:srgbClr val="0070C0"/>
                </a:solidFill>
              </a:rPr>
              <a:t>1.</a:t>
            </a:r>
            <a:r>
              <a:rPr lang="ja-JP" altLang="en-US" sz="1800" dirty="0">
                <a:solidFill>
                  <a:srgbClr val="0070C0"/>
                </a:solidFill>
              </a:rPr>
              <a:t>瀬田漕艇倶楽部と</a:t>
            </a:r>
            <a:r>
              <a:rPr lang="ja-JP" altLang="en-US" sz="1800" dirty="0" smtClean="0">
                <a:solidFill>
                  <a:srgbClr val="0070C0"/>
                </a:solidFill>
              </a:rPr>
              <a:t>は</a:t>
            </a:r>
            <a:endParaRPr lang="en-US" altLang="ja-JP" sz="1800" dirty="0">
              <a:solidFill>
                <a:srgbClr val="0070C0"/>
              </a:solidFill>
            </a:endParaRPr>
          </a:p>
          <a:p>
            <a:pPr marL="0" indent="0">
              <a:lnSpc>
                <a:spcPct val="100000"/>
              </a:lnSpc>
              <a:spcBef>
                <a:spcPts val="0"/>
              </a:spcBef>
              <a:buNone/>
            </a:pPr>
            <a:r>
              <a:rPr lang="en-US" altLang="ja-JP" sz="1800" dirty="0">
                <a:solidFill>
                  <a:srgbClr val="0070C0"/>
                </a:solidFill>
              </a:rPr>
              <a:t>	</a:t>
            </a:r>
            <a:r>
              <a:rPr lang="ja-JP" altLang="en-US" sz="1800" dirty="0" smtClean="0">
                <a:solidFill>
                  <a:schemeClr val="tx1"/>
                </a:solidFill>
              </a:rPr>
              <a:t>・</a:t>
            </a:r>
            <a:r>
              <a:rPr lang="ja-JP" altLang="en-US" sz="1800" dirty="0">
                <a:solidFill>
                  <a:schemeClr val="tx1"/>
                </a:solidFill>
              </a:rPr>
              <a:t>理念と</a:t>
            </a:r>
            <a:r>
              <a:rPr lang="ja-JP" altLang="en-US" sz="1800" dirty="0" smtClean="0">
                <a:solidFill>
                  <a:schemeClr val="tx1"/>
                </a:solidFill>
              </a:rPr>
              <a:t>コミットメント</a:t>
            </a:r>
            <a:r>
              <a:rPr lang="ja-JP" altLang="en-US" sz="1800" dirty="0">
                <a:solidFill>
                  <a:schemeClr val="tx1"/>
                </a:solidFill>
              </a:rPr>
              <a:t/>
            </a:r>
            <a:br>
              <a:rPr lang="ja-JP" altLang="en-US" sz="1800" dirty="0">
                <a:solidFill>
                  <a:schemeClr val="tx1"/>
                </a:solidFill>
              </a:rPr>
            </a:br>
            <a:r>
              <a:rPr lang="en-US" altLang="ja-JP" sz="1800" dirty="0"/>
              <a:t>	</a:t>
            </a:r>
            <a:r>
              <a:rPr lang="ja-JP" altLang="en-US" sz="1800" dirty="0"/>
              <a:t>・</a:t>
            </a:r>
            <a:r>
              <a:rPr lang="ja-JP" altLang="en-US" sz="1800" dirty="0" smtClean="0"/>
              <a:t>沿革</a:t>
            </a:r>
            <a:endParaRPr lang="en-US" altLang="ja-JP" sz="1800" dirty="0" smtClean="0"/>
          </a:p>
          <a:p>
            <a:pPr marL="0" indent="0">
              <a:lnSpc>
                <a:spcPct val="100000"/>
              </a:lnSpc>
              <a:spcBef>
                <a:spcPts val="0"/>
              </a:spcBef>
              <a:buNone/>
            </a:pPr>
            <a:r>
              <a:rPr lang="en-US" altLang="ja-JP" sz="1800" dirty="0" smtClean="0"/>
              <a:t>	</a:t>
            </a:r>
            <a:r>
              <a:rPr lang="ja-JP" altLang="en-US" sz="1800" dirty="0"/>
              <a:t>・会員状況</a:t>
            </a:r>
            <a:endParaRPr lang="en-US" altLang="ja-JP" sz="1800" dirty="0"/>
          </a:p>
          <a:p>
            <a:pPr marL="0" indent="0">
              <a:lnSpc>
                <a:spcPct val="100000"/>
              </a:lnSpc>
              <a:spcBef>
                <a:spcPts val="0"/>
              </a:spcBef>
              <a:buNone/>
            </a:pPr>
            <a:r>
              <a:rPr lang="en-US" altLang="ja-JP" sz="1800" dirty="0" smtClean="0"/>
              <a:t>	</a:t>
            </a:r>
            <a:r>
              <a:rPr lang="ja-JP" altLang="en-US" sz="1800" dirty="0" smtClean="0"/>
              <a:t>・主な戦績</a:t>
            </a:r>
            <a:endParaRPr lang="en-US" altLang="ja-JP" sz="1800" dirty="0"/>
          </a:p>
          <a:p>
            <a:pPr marL="0" indent="0">
              <a:lnSpc>
                <a:spcPct val="100000"/>
              </a:lnSpc>
              <a:spcBef>
                <a:spcPts val="0"/>
              </a:spcBef>
              <a:buNone/>
            </a:pPr>
            <a:endParaRPr lang="en-US" altLang="ja-JP" sz="1800" dirty="0"/>
          </a:p>
          <a:p>
            <a:pPr marL="0" indent="0">
              <a:lnSpc>
                <a:spcPct val="100000"/>
              </a:lnSpc>
              <a:spcBef>
                <a:spcPts val="0"/>
              </a:spcBef>
              <a:buNone/>
            </a:pPr>
            <a:r>
              <a:rPr lang="en-US" altLang="ja-JP" sz="1800" dirty="0" smtClean="0">
                <a:solidFill>
                  <a:srgbClr val="0070C0"/>
                </a:solidFill>
              </a:rPr>
              <a:t>2</a:t>
            </a:r>
            <a:r>
              <a:rPr lang="en-US" altLang="ja-JP" sz="1800" dirty="0">
                <a:solidFill>
                  <a:srgbClr val="0070C0"/>
                </a:solidFill>
              </a:rPr>
              <a:t>.</a:t>
            </a:r>
            <a:r>
              <a:rPr lang="ja-JP" altLang="en-US" sz="1800" dirty="0">
                <a:solidFill>
                  <a:srgbClr val="0070C0"/>
                </a:solidFill>
              </a:rPr>
              <a:t>クラブ運営の主要活動</a:t>
            </a:r>
            <a:r>
              <a:rPr lang="ja-JP" altLang="en-US" sz="1800" dirty="0"/>
              <a:t/>
            </a:r>
            <a:br>
              <a:rPr lang="ja-JP" altLang="en-US" sz="1800" dirty="0"/>
            </a:br>
            <a:r>
              <a:rPr lang="en-US" altLang="ja-JP" sz="1800" dirty="0" smtClean="0"/>
              <a:t>	</a:t>
            </a:r>
            <a:r>
              <a:rPr lang="ja-JP" altLang="en-US" sz="1800" dirty="0" smtClean="0">
                <a:solidFill>
                  <a:schemeClr val="tx1"/>
                </a:solidFill>
              </a:rPr>
              <a:t>・</a:t>
            </a:r>
            <a:r>
              <a:rPr lang="en-US" altLang="ja-JP" sz="1800" dirty="0">
                <a:solidFill>
                  <a:schemeClr val="tx1"/>
                </a:solidFill>
              </a:rPr>
              <a:t>Head of The Seta</a:t>
            </a:r>
            <a:r>
              <a:rPr lang="ja-JP" altLang="en-US" sz="1800" dirty="0">
                <a:solidFill>
                  <a:schemeClr val="tx1"/>
                </a:solidFill>
              </a:rPr>
              <a:t/>
            </a:r>
            <a:br>
              <a:rPr lang="ja-JP" altLang="en-US" sz="1800" dirty="0">
                <a:solidFill>
                  <a:schemeClr val="tx1"/>
                </a:solidFill>
              </a:rPr>
            </a:br>
            <a:r>
              <a:rPr lang="en-US" altLang="ja-JP" sz="1800" dirty="0" smtClean="0">
                <a:solidFill>
                  <a:schemeClr val="tx1"/>
                </a:solidFill>
              </a:rPr>
              <a:t>	</a:t>
            </a:r>
            <a:r>
              <a:rPr lang="ja-JP" altLang="en-US" sz="1800" dirty="0" smtClean="0">
                <a:solidFill>
                  <a:schemeClr val="tx1"/>
                </a:solidFill>
              </a:rPr>
              <a:t>・</a:t>
            </a:r>
            <a:r>
              <a:rPr lang="ja-JP" altLang="en-US" sz="1800" dirty="0">
                <a:solidFill>
                  <a:schemeClr val="tx1"/>
                </a:solidFill>
              </a:rPr>
              <a:t>びわこ市民レガッタ</a:t>
            </a:r>
            <a:br>
              <a:rPr lang="ja-JP" altLang="en-US" sz="1800" dirty="0">
                <a:solidFill>
                  <a:schemeClr val="tx1"/>
                </a:solidFill>
              </a:rPr>
            </a:br>
            <a:r>
              <a:rPr lang="en-US" altLang="ja-JP" sz="1800" dirty="0" smtClean="0">
                <a:solidFill>
                  <a:schemeClr val="tx1"/>
                </a:solidFill>
              </a:rPr>
              <a:t>	</a:t>
            </a:r>
            <a:r>
              <a:rPr lang="ja-JP" altLang="en-US" sz="1800" dirty="0" smtClean="0">
                <a:solidFill>
                  <a:schemeClr val="tx1"/>
                </a:solidFill>
              </a:rPr>
              <a:t>・</a:t>
            </a:r>
            <a:r>
              <a:rPr lang="ja-JP" altLang="en-US" sz="1800" dirty="0">
                <a:solidFill>
                  <a:schemeClr val="tx1"/>
                </a:solidFill>
              </a:rPr>
              <a:t>マシンローイング大会</a:t>
            </a:r>
            <a:br>
              <a:rPr lang="ja-JP" altLang="en-US" sz="1800" dirty="0">
                <a:solidFill>
                  <a:schemeClr val="tx1"/>
                </a:solidFill>
              </a:rPr>
            </a:br>
            <a:r>
              <a:rPr lang="en-US" altLang="ja-JP" sz="1800" dirty="0" smtClean="0">
                <a:solidFill>
                  <a:schemeClr val="tx1"/>
                </a:solidFill>
              </a:rPr>
              <a:t>	</a:t>
            </a:r>
            <a:r>
              <a:rPr lang="ja-JP" altLang="en-US" sz="1800" dirty="0" smtClean="0">
                <a:solidFill>
                  <a:schemeClr val="tx1"/>
                </a:solidFill>
              </a:rPr>
              <a:t>・</a:t>
            </a:r>
            <a:r>
              <a:rPr lang="ja-JP" altLang="en-US" sz="1800" dirty="0">
                <a:solidFill>
                  <a:schemeClr val="tx1"/>
                </a:solidFill>
              </a:rPr>
              <a:t>ボート</a:t>
            </a:r>
            <a:r>
              <a:rPr lang="ja-JP" altLang="en-US" sz="1800" dirty="0" smtClean="0">
                <a:solidFill>
                  <a:schemeClr val="tx1"/>
                </a:solidFill>
              </a:rPr>
              <a:t>教室</a:t>
            </a:r>
            <a:endParaRPr lang="en-US" altLang="ja-JP" sz="1800" dirty="0">
              <a:solidFill>
                <a:schemeClr val="tx1"/>
              </a:solidFill>
            </a:endParaRPr>
          </a:p>
          <a:p>
            <a:pPr marL="0" indent="0">
              <a:lnSpc>
                <a:spcPct val="100000"/>
              </a:lnSpc>
              <a:spcBef>
                <a:spcPts val="1200"/>
              </a:spcBef>
              <a:buNone/>
            </a:pPr>
            <a:r>
              <a:rPr lang="en-US" altLang="ja-JP" sz="1800" dirty="0">
                <a:solidFill>
                  <a:srgbClr val="0070C0"/>
                </a:solidFill>
              </a:rPr>
              <a:t>3.</a:t>
            </a:r>
            <a:r>
              <a:rPr lang="ja-JP" altLang="en-US" sz="1800" dirty="0">
                <a:solidFill>
                  <a:srgbClr val="0070C0"/>
                </a:solidFill>
              </a:rPr>
              <a:t>支援</a:t>
            </a:r>
            <a:r>
              <a:rPr lang="ja-JP" altLang="en-US" sz="1800" dirty="0" smtClean="0">
                <a:solidFill>
                  <a:srgbClr val="0070C0"/>
                </a:solidFill>
              </a:rPr>
              <a:t>活動　</a:t>
            </a:r>
            <a:r>
              <a:rPr lang="ja-JP" altLang="en-US" sz="1800" dirty="0" smtClean="0"/>
              <a:t>（</a:t>
            </a:r>
            <a:r>
              <a:rPr lang="ja-JP" altLang="en-US" sz="1800" dirty="0" smtClean="0">
                <a:solidFill>
                  <a:schemeClr val="tx1"/>
                </a:solidFill>
              </a:rPr>
              <a:t>海外</a:t>
            </a:r>
            <a:r>
              <a:rPr lang="ja-JP" altLang="en-US" sz="1800" dirty="0">
                <a:solidFill>
                  <a:schemeClr val="tx1"/>
                </a:solidFill>
              </a:rPr>
              <a:t>、国内、</a:t>
            </a:r>
            <a:r>
              <a:rPr lang="ja-JP" altLang="en-US" sz="1800" dirty="0" smtClean="0">
                <a:solidFill>
                  <a:schemeClr val="tx1"/>
                </a:solidFill>
              </a:rPr>
              <a:t>地域）</a:t>
            </a:r>
            <a:r>
              <a:rPr lang="ja-JP" altLang="en-US" sz="1800" dirty="0">
                <a:solidFill>
                  <a:schemeClr val="tx1"/>
                </a:solidFill>
              </a:rPr>
              <a:t/>
            </a:r>
            <a:br>
              <a:rPr lang="ja-JP" altLang="en-US" sz="1800" dirty="0">
                <a:solidFill>
                  <a:schemeClr val="tx1"/>
                </a:solidFill>
              </a:rPr>
            </a:br>
            <a:r>
              <a:rPr lang="en-US" altLang="ja-JP" sz="1800" dirty="0" smtClean="0">
                <a:solidFill>
                  <a:schemeClr val="tx1"/>
                </a:solidFill>
              </a:rPr>
              <a:t>	</a:t>
            </a:r>
            <a:r>
              <a:rPr lang="ja-JP" altLang="en-US" sz="1800" dirty="0" smtClean="0">
                <a:solidFill>
                  <a:schemeClr val="tx1"/>
                </a:solidFill>
              </a:rPr>
              <a:t>・</a:t>
            </a:r>
            <a:r>
              <a:rPr lang="en-US" altLang="ja-JP" sz="1800" dirty="0">
                <a:solidFill>
                  <a:schemeClr val="tx1"/>
                </a:solidFill>
              </a:rPr>
              <a:t>2005 </a:t>
            </a:r>
            <a:r>
              <a:rPr lang="ja-JP" altLang="en-US" sz="1800" dirty="0">
                <a:solidFill>
                  <a:schemeClr val="tx1"/>
                </a:solidFill>
              </a:rPr>
              <a:t>世界選手権デンマーク選手事前合宿</a:t>
            </a:r>
            <a:br>
              <a:rPr lang="ja-JP" altLang="en-US" sz="1800" dirty="0">
                <a:solidFill>
                  <a:schemeClr val="tx1"/>
                </a:solidFill>
              </a:rPr>
            </a:br>
            <a:r>
              <a:rPr lang="en-US" altLang="ja-JP" sz="1800" dirty="0" smtClean="0">
                <a:solidFill>
                  <a:schemeClr val="tx1"/>
                </a:solidFill>
              </a:rPr>
              <a:t>	</a:t>
            </a:r>
            <a:r>
              <a:rPr lang="ja-JP" altLang="en-US" sz="1800" dirty="0" smtClean="0">
                <a:solidFill>
                  <a:schemeClr val="tx1"/>
                </a:solidFill>
              </a:rPr>
              <a:t>・</a:t>
            </a:r>
            <a:r>
              <a:rPr lang="en-US" altLang="ja-JP" sz="1800" dirty="0">
                <a:solidFill>
                  <a:schemeClr val="tx1"/>
                </a:solidFill>
              </a:rPr>
              <a:t>2007 </a:t>
            </a:r>
            <a:r>
              <a:rPr lang="ja-JP" altLang="en-US" sz="1800" dirty="0">
                <a:solidFill>
                  <a:schemeClr val="tx1"/>
                </a:solidFill>
              </a:rPr>
              <a:t>うみづくりボートフェスタ</a:t>
            </a:r>
            <a:br>
              <a:rPr lang="ja-JP" altLang="en-US" sz="1800" dirty="0">
                <a:solidFill>
                  <a:schemeClr val="tx1"/>
                </a:solidFill>
              </a:rPr>
            </a:br>
            <a:r>
              <a:rPr lang="en-US" altLang="ja-JP" sz="1800" dirty="0" smtClean="0">
                <a:solidFill>
                  <a:schemeClr val="tx1"/>
                </a:solidFill>
              </a:rPr>
              <a:t>	</a:t>
            </a:r>
            <a:r>
              <a:rPr lang="ja-JP" altLang="en-US" sz="1800" dirty="0" smtClean="0">
                <a:solidFill>
                  <a:schemeClr val="tx1"/>
                </a:solidFill>
              </a:rPr>
              <a:t>・</a:t>
            </a:r>
            <a:r>
              <a:rPr lang="en-US" altLang="ja-JP" sz="1800" dirty="0">
                <a:solidFill>
                  <a:schemeClr val="tx1"/>
                </a:solidFill>
              </a:rPr>
              <a:t>2011 FISA World Rowing Tour </a:t>
            </a:r>
            <a:r>
              <a:rPr lang="en-US" altLang="ja-JP" sz="1800" dirty="0" err="1">
                <a:solidFill>
                  <a:schemeClr val="tx1"/>
                </a:solidFill>
              </a:rPr>
              <a:t>Biwako</a:t>
            </a:r>
            <a:endParaRPr lang="en-US" altLang="ja-JP" sz="1800" dirty="0">
              <a:solidFill>
                <a:schemeClr val="tx1"/>
              </a:solidFill>
            </a:endParaRPr>
          </a:p>
          <a:p>
            <a:pPr marL="0" indent="0">
              <a:lnSpc>
                <a:spcPct val="100000"/>
              </a:lnSpc>
              <a:spcBef>
                <a:spcPts val="0"/>
              </a:spcBef>
              <a:buNone/>
            </a:pPr>
            <a:r>
              <a:rPr lang="en-US" altLang="ja-JP" sz="1800" dirty="0" smtClean="0">
                <a:solidFill>
                  <a:schemeClr val="tx1"/>
                </a:solidFill>
              </a:rPr>
              <a:t>	</a:t>
            </a:r>
            <a:r>
              <a:rPr lang="ja-JP" altLang="en-US" sz="1800" dirty="0" smtClean="0">
                <a:solidFill>
                  <a:schemeClr val="tx1"/>
                </a:solidFill>
              </a:rPr>
              <a:t>・</a:t>
            </a:r>
            <a:r>
              <a:rPr lang="ja-JP" altLang="en-US" sz="1800" dirty="0">
                <a:solidFill>
                  <a:schemeClr val="tx1"/>
                </a:solidFill>
              </a:rPr>
              <a:t>その他</a:t>
            </a:r>
            <a:r>
              <a:rPr lang="en-US" altLang="ja-JP" sz="1800" dirty="0">
                <a:solidFill>
                  <a:schemeClr val="tx1"/>
                </a:solidFill>
              </a:rPr>
              <a:t> </a:t>
            </a:r>
            <a:r>
              <a:rPr lang="ja-JP" altLang="en-US" sz="1800" dirty="0">
                <a:solidFill>
                  <a:schemeClr val="tx1"/>
                </a:solidFill>
              </a:rPr>
              <a:t>地域の活動に</a:t>
            </a:r>
            <a:r>
              <a:rPr lang="ja-JP" altLang="en-US" sz="1800" dirty="0" smtClean="0">
                <a:solidFill>
                  <a:schemeClr val="tx1"/>
                </a:solidFill>
              </a:rPr>
              <a:t>協力</a:t>
            </a:r>
            <a:r>
              <a:rPr lang="ja-JP" altLang="en-US" sz="1800" dirty="0">
                <a:solidFill>
                  <a:schemeClr val="tx1"/>
                </a:solidFill>
              </a:rPr>
              <a:t/>
            </a:r>
            <a:br>
              <a:rPr lang="ja-JP" altLang="en-US" sz="1800" dirty="0">
                <a:solidFill>
                  <a:schemeClr val="tx1"/>
                </a:solidFill>
              </a:rPr>
            </a:br>
            <a:endParaRPr lang="en-US" altLang="ja-JP" sz="1800" dirty="0" smtClean="0">
              <a:solidFill>
                <a:schemeClr val="tx1"/>
              </a:solidFill>
            </a:endParaRPr>
          </a:p>
          <a:p>
            <a:pPr marL="0" indent="0">
              <a:lnSpc>
                <a:spcPct val="100000"/>
              </a:lnSpc>
              <a:spcBef>
                <a:spcPts val="0"/>
              </a:spcBef>
              <a:buNone/>
            </a:pPr>
            <a:r>
              <a:rPr lang="en-US" altLang="ja-JP" sz="1800" dirty="0" smtClean="0">
                <a:solidFill>
                  <a:srgbClr val="0070C0"/>
                </a:solidFill>
              </a:rPr>
              <a:t>4.</a:t>
            </a:r>
            <a:r>
              <a:rPr lang="ja-JP" altLang="en-US" sz="1800" dirty="0" smtClean="0">
                <a:solidFill>
                  <a:srgbClr val="0070C0"/>
                </a:solidFill>
              </a:rPr>
              <a:t>自然の中で安全に活動するために　（課題と取り組み）</a:t>
            </a:r>
            <a:endParaRPr lang="en-US" altLang="ja-JP" sz="1800" dirty="0" smtClean="0">
              <a:solidFill>
                <a:srgbClr val="0070C0"/>
              </a:solidFill>
            </a:endParaRPr>
          </a:p>
          <a:p>
            <a:pPr marL="0" indent="0">
              <a:lnSpc>
                <a:spcPct val="100000"/>
              </a:lnSpc>
              <a:spcBef>
                <a:spcPts val="0"/>
              </a:spcBef>
              <a:buNone/>
            </a:pPr>
            <a:r>
              <a:rPr lang="en-US" altLang="ja-JP" sz="1800" dirty="0"/>
              <a:t>	</a:t>
            </a:r>
            <a:r>
              <a:rPr lang="ja-JP" altLang="en-US" sz="1800" dirty="0" smtClean="0"/>
              <a:t>・安全講習会、沈回復訓練、さらに・・・</a:t>
            </a:r>
            <a:r>
              <a:rPr lang="ja-JP" altLang="en-US" sz="1800" dirty="0"/>
              <a:t/>
            </a:r>
            <a:br>
              <a:rPr lang="ja-JP" altLang="en-US" sz="1800" dirty="0"/>
            </a:br>
            <a:endParaRPr lang="ja-JP" altLang="en-US" sz="1800" dirty="0"/>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63301" y="6492874"/>
            <a:ext cx="573161" cy="365125"/>
          </a:xfrm>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309593714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74" y="1917476"/>
            <a:ext cx="4077895" cy="370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189689" y="228599"/>
            <a:ext cx="8731812" cy="668216"/>
          </a:xfrm>
        </p:spPr>
        <p:txBody>
          <a:bodyPr>
            <a:normAutofit/>
          </a:bodyPr>
          <a:lstStyle/>
          <a:p>
            <a:pPr algn="ctr"/>
            <a:r>
              <a:rPr kumimoji="1" lang="en-US" altLang="ja-JP" dirty="0" smtClean="0"/>
              <a:t>1.</a:t>
            </a:r>
            <a:r>
              <a:rPr kumimoji="1" lang="ja-JP" altLang="en-US" dirty="0" smtClean="0"/>
              <a:t>瀬田漕艇</a:t>
            </a:r>
            <a:r>
              <a:rPr lang="ja-JP" altLang="en-US" dirty="0" smtClean="0"/>
              <a:t>倶楽部</a:t>
            </a:r>
            <a:r>
              <a:rPr kumimoji="1" lang="ja-JP" altLang="en-US" dirty="0" smtClean="0"/>
              <a:t>の理念</a:t>
            </a:r>
            <a:r>
              <a:rPr kumimoji="1" lang="en-US" altLang="ja-JP" dirty="0" smtClean="0"/>
              <a:t> </a:t>
            </a:r>
            <a:r>
              <a:rPr kumimoji="1" lang="ja-JP" altLang="en-US" dirty="0" smtClean="0"/>
              <a:t>とコミットメント　</a:t>
            </a:r>
            <a:endParaRPr kumimoji="1" lang="ja-JP" altLang="en-US" dirty="0"/>
          </a:p>
        </p:txBody>
      </p:sp>
      <p:sp>
        <p:nvSpPr>
          <p:cNvPr id="6" name="コンテンツ プレースホルダー 5"/>
          <p:cNvSpPr>
            <a:spLocks noGrp="1"/>
          </p:cNvSpPr>
          <p:nvPr>
            <p:ph sz="quarter" idx="13"/>
          </p:nvPr>
        </p:nvSpPr>
        <p:spPr>
          <a:xfrm>
            <a:off x="4009292" y="1614895"/>
            <a:ext cx="5013357" cy="4728587"/>
          </a:xfrm>
        </p:spPr>
        <p:txBody>
          <a:bodyPr>
            <a:noAutofit/>
          </a:bodyPr>
          <a:lstStyle/>
          <a:p>
            <a:r>
              <a:rPr lang="en-US" altLang="ja-JP" sz="1000" dirty="0">
                <a:solidFill>
                  <a:srgbClr val="002060"/>
                </a:solidFill>
                <a:latin typeface="HGMaruGothicMPRO" charset="-128"/>
                <a:ea typeface="HGMaruGothicMPRO" charset="-128"/>
                <a:cs typeface="HGMaruGothicMPRO" charset="-128"/>
              </a:rPr>
              <a:t>2001</a:t>
            </a:r>
            <a:r>
              <a:rPr lang="ja-JP" altLang="en-US" sz="1000" dirty="0">
                <a:solidFill>
                  <a:srgbClr val="002060"/>
                </a:solidFill>
                <a:latin typeface="HGMaruGothicMPRO" charset="-128"/>
                <a:ea typeface="HGMaruGothicMPRO" charset="-128"/>
                <a:cs typeface="HGMaruGothicMPRO" charset="-128"/>
              </a:rPr>
              <a:t>年、前身の「瀬田漕艇クラブ」（</a:t>
            </a:r>
            <a:r>
              <a:rPr lang="en-US" altLang="ja-JP" sz="1000" dirty="0">
                <a:solidFill>
                  <a:srgbClr val="002060"/>
                </a:solidFill>
                <a:latin typeface="HGMaruGothicMPRO" charset="-128"/>
                <a:ea typeface="HGMaruGothicMPRO" charset="-128"/>
                <a:cs typeface="HGMaruGothicMPRO" charset="-128"/>
              </a:rPr>
              <a:t>1977</a:t>
            </a:r>
            <a:r>
              <a:rPr lang="ja-JP" altLang="en-US" sz="1000" dirty="0">
                <a:solidFill>
                  <a:srgbClr val="002060"/>
                </a:solidFill>
                <a:latin typeface="HGMaruGothicMPRO" charset="-128"/>
                <a:ea typeface="HGMaruGothicMPRO" charset="-128"/>
                <a:cs typeface="HGMaruGothicMPRO" charset="-128"/>
              </a:rPr>
              <a:t>年創立）から一層の発展と今後の諸事業の遂行のために法人化し、設立されました。</a:t>
            </a:r>
          </a:p>
          <a:p>
            <a:r>
              <a:rPr lang="ja-JP" altLang="en-US" sz="1000" dirty="0">
                <a:solidFill>
                  <a:srgbClr val="002060"/>
                </a:solidFill>
                <a:latin typeface="HGMaruGothicMPRO" charset="-128"/>
                <a:ea typeface="HGMaruGothicMPRO" charset="-128"/>
                <a:cs typeface="HGMaruGothicMPRO" charset="-128"/>
              </a:rPr>
              <a:t>前身の「瀬田漕艇クラブ」では、瀬田川で長い歴史と伝統を受け継いできたボート関係者が、ボートの楽しさを社会に普及し、初心者からベテランまで一緒にボートを通して相互の親睦と健康な生活を増進することを目指して活動を行っていました。</a:t>
            </a:r>
          </a:p>
          <a:p>
            <a:r>
              <a:rPr lang="ja-JP" altLang="en-US" sz="1000" dirty="0">
                <a:solidFill>
                  <a:srgbClr val="0070C0"/>
                </a:solidFill>
                <a:latin typeface="HGMaruGothicMPRO" charset="-128"/>
                <a:ea typeface="HGMaruGothicMPRO" charset="-128"/>
                <a:cs typeface="HGMaruGothicMPRO" charset="-128"/>
              </a:rPr>
              <a:t>時と共に活動は、クラブ員自らがボートを楽しむという当初の活動に加え、コーチカンファレンスやボート教室の開催、レガッタの開催など、視点を一般社会へ向けた活動へと発展していきました。</a:t>
            </a:r>
          </a:p>
          <a:p>
            <a:r>
              <a:rPr lang="ja-JP" altLang="en-US" sz="1000" dirty="0">
                <a:solidFill>
                  <a:srgbClr val="0070C0"/>
                </a:solidFill>
                <a:latin typeface="HGMaruGothicMPRO" charset="-128"/>
                <a:ea typeface="HGMaruGothicMPRO" charset="-128"/>
                <a:cs typeface="HGMaruGothicMPRO" charset="-128"/>
              </a:rPr>
              <a:t>このようにして醸成された「ボートというスポーツを通して社会全体の利益の増進に寄与してゆきたい」という自発的な想いを具体的に実現していく方法として、法人化の道を選択し、さらなる発展と今後の諸事業の遂行のために設立されたのが瀬田漕艇倶楽部です。</a:t>
            </a:r>
          </a:p>
          <a:p>
            <a:r>
              <a:rPr lang="ja-JP" altLang="en-US" sz="1000" dirty="0">
                <a:solidFill>
                  <a:srgbClr val="00B050"/>
                </a:solidFill>
                <a:latin typeface="HGMaruGothicMPRO" charset="-128"/>
                <a:ea typeface="HGMaruGothicMPRO" charset="-128"/>
                <a:cs typeface="HGMaruGothicMPRO" charset="-128"/>
              </a:rPr>
              <a:t>市民参加のもとに市民の視点に立った社会活動が注目される時代に、当倶楽部も「自主的な社会貢献」の一端を担うべく活動を行っています。</a:t>
            </a:r>
          </a:p>
          <a:p>
            <a:r>
              <a:rPr lang="ja-JP" altLang="en-US" sz="1000" dirty="0">
                <a:solidFill>
                  <a:srgbClr val="00B050"/>
                </a:solidFill>
                <a:latin typeface="HGMaruGothicMPRO" charset="-128"/>
                <a:ea typeface="HGMaruGothicMPRO" charset="-128"/>
                <a:cs typeface="HGMaruGothicMPRO" charset="-128"/>
              </a:rPr>
              <a:t>瀬田漕艇倶楽部は琵琶湖・瀬田川地域の代表的な水上スポーツであるボートを通して、スポーツ社会活動とスポーツ活動（競技スポーツ・生涯スポーツ）を実践し、総合型地域スポーツクラブへの発展を視野に入れた活動を展開して参ります。</a:t>
            </a:r>
            <a:endParaRPr lang="en-US" altLang="ja-JP" sz="1000" dirty="0">
              <a:solidFill>
                <a:srgbClr val="00B050"/>
              </a:solidFill>
              <a:latin typeface="HGMaruGothicMPRO" charset="-128"/>
              <a:ea typeface="HGMaruGothicMPRO" charset="-128"/>
              <a:cs typeface="HGMaruGothicMPRO" charset="-128"/>
            </a:endParaRPr>
          </a:p>
          <a:p>
            <a:r>
              <a:rPr lang="ja-JP" altLang="en-US" sz="1000" dirty="0">
                <a:solidFill>
                  <a:schemeClr val="accent1">
                    <a:lumMod val="75000"/>
                  </a:schemeClr>
                </a:solidFill>
                <a:latin typeface="HGMaruGothicMPRO" charset="-128"/>
                <a:ea typeface="HGMaruGothicMPRO" charset="-128"/>
                <a:cs typeface="HGMaruGothicMPRO" charset="-128"/>
              </a:rPr>
              <a:t>私たちは純粋な競技活動に打ち込むことや、余暇に自らがボートを漕ぐことをベースに、ボートを通して地域社会への働きかけや社会貢献活動に取り組んでいます。この取り組みこそが、地域スポーツ文化を創造し発展させることであると考え活動しています。今後は地域の企業・行政・学校などと良きパートナーシップを結ぶことで実現が可能となる新たなる活動にもチャレンジしていく所存です。</a:t>
            </a:r>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048794" y="6492875"/>
            <a:ext cx="573161" cy="365125"/>
          </a:xfrm>
        </p:spPr>
        <p:txBody>
          <a:bodyPr/>
          <a:lstStyle/>
          <a:p>
            <a:fld id="{4FAB73BC-B049-4115-A692-8D63A059BFB8}" type="slidenum">
              <a:rPr lang="en-US" smtClean="0"/>
              <a:pPr/>
              <a:t>2</a:t>
            </a:fld>
            <a:endParaRPr lang="en-US" dirty="0"/>
          </a:p>
        </p:txBody>
      </p:sp>
      <p:sp>
        <p:nvSpPr>
          <p:cNvPr id="3" name="テキスト ボックス 2"/>
          <p:cNvSpPr txBox="1"/>
          <p:nvPr/>
        </p:nvSpPr>
        <p:spPr>
          <a:xfrm>
            <a:off x="88541" y="740697"/>
            <a:ext cx="8934108" cy="923330"/>
          </a:xfrm>
          <a:prstGeom prst="rect">
            <a:avLst/>
          </a:prstGeom>
          <a:noFill/>
        </p:spPr>
        <p:txBody>
          <a:bodyPr wrap="square" rtlCol="0">
            <a:spAutoFit/>
          </a:bodyPr>
          <a:lstStyle/>
          <a:p>
            <a:pPr algn="ctr"/>
            <a:r>
              <a:rPr kumimoji="1" lang="ja-JP" altLang="en-US" dirty="0">
                <a:solidFill>
                  <a:srgbClr val="0070C0"/>
                </a:solidFill>
              </a:rPr>
              <a:t>私たちのコミットメント</a:t>
            </a:r>
            <a:endParaRPr kumimoji="1" lang="en-US" altLang="ja-JP" dirty="0">
              <a:solidFill>
                <a:srgbClr val="0070C0"/>
              </a:solidFill>
            </a:endParaRPr>
          </a:p>
          <a:p>
            <a:pPr algn="ctr"/>
            <a:r>
              <a:rPr kumimoji="1" lang="ja-JP" altLang="en-US" dirty="0">
                <a:solidFill>
                  <a:srgbClr val="FF0000"/>
                </a:solidFill>
              </a:rPr>
              <a:t>地域スポーツ文化の創造にチャレンジしています！</a:t>
            </a:r>
            <a:endParaRPr kumimoji="1" lang="en-US" altLang="ja-JP" dirty="0">
              <a:solidFill>
                <a:srgbClr val="FF0000"/>
              </a:solidFill>
            </a:endParaRPr>
          </a:p>
          <a:p>
            <a:pPr algn="ctr"/>
            <a:r>
              <a:rPr kumimoji="1" lang="ja-JP" altLang="en-US" dirty="0">
                <a:solidFill>
                  <a:srgbClr val="FF0000"/>
                </a:solidFill>
              </a:rPr>
              <a:t>出会いを大切にし、スポーツライフの充実に取り組み、自らの価値を高めます！</a:t>
            </a:r>
          </a:p>
        </p:txBody>
      </p:sp>
    </p:spTree>
    <p:extLst>
      <p:ext uri="{BB962C8B-B14F-4D97-AF65-F5344CB8AC3E}">
        <p14:creationId xmlns:p14="http://schemas.microsoft.com/office/powerpoint/2010/main" val="22642668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36" y="3797725"/>
            <a:ext cx="1712263" cy="2450676"/>
          </a:xfrm>
          <a:prstGeom prst="rect">
            <a:avLst/>
          </a:prstGeom>
        </p:spPr>
      </p:pic>
      <p:sp>
        <p:nvSpPr>
          <p:cNvPr id="2" name="タイトル 1"/>
          <p:cNvSpPr>
            <a:spLocks noGrp="1"/>
          </p:cNvSpPr>
          <p:nvPr>
            <p:ph type="title"/>
          </p:nvPr>
        </p:nvSpPr>
        <p:spPr>
          <a:xfrm>
            <a:off x="0" y="0"/>
            <a:ext cx="9144000" cy="1122268"/>
          </a:xfrm>
        </p:spPr>
        <p:txBody>
          <a:bodyPr>
            <a:normAutofit/>
          </a:bodyPr>
          <a:lstStyle/>
          <a:p>
            <a:r>
              <a:rPr lang="en-US" altLang="ja-JP" dirty="0"/>
              <a:t>1.</a:t>
            </a:r>
            <a:r>
              <a:rPr lang="ja-JP" altLang="en-US" dirty="0" smtClean="0"/>
              <a:t>瀬田漕艇倶楽部の沿革</a:t>
            </a:r>
            <a:r>
              <a:rPr lang="ja-JP" altLang="en-US" dirty="0"/>
              <a:t>　</a:t>
            </a:r>
            <a:r>
              <a:rPr lang="en-US" altLang="ja-JP" dirty="0" smtClean="0"/>
              <a:t>1977-2005</a:t>
            </a:r>
            <a:endParaRPr kumimoji="1" lang="ja-JP" altLang="en-US" dirty="0"/>
          </a:p>
        </p:txBody>
      </p:sp>
      <p:sp>
        <p:nvSpPr>
          <p:cNvPr id="3" name="コンテンツ プレースホルダー 2"/>
          <p:cNvSpPr>
            <a:spLocks noGrp="1"/>
          </p:cNvSpPr>
          <p:nvPr>
            <p:ph sz="quarter" idx="13"/>
          </p:nvPr>
        </p:nvSpPr>
        <p:spPr>
          <a:xfrm>
            <a:off x="1200074" y="757144"/>
            <a:ext cx="8036169" cy="5735732"/>
          </a:xfrm>
        </p:spPr>
        <p:txBody>
          <a:bodyPr>
            <a:noAutofit/>
          </a:bodyPr>
          <a:lstStyle/>
          <a:p>
            <a:pPr marL="0" indent="0">
              <a:lnSpc>
                <a:spcPct val="100000"/>
              </a:lnSpc>
              <a:spcBef>
                <a:spcPts val="0"/>
              </a:spcBef>
              <a:buClrTx/>
              <a:buNone/>
            </a:pPr>
            <a:r>
              <a:rPr lang="en-US" altLang="ja-JP" sz="1800" dirty="0">
                <a:latin typeface="+mn-ea"/>
              </a:rPr>
              <a:t>	1977	</a:t>
            </a:r>
            <a:r>
              <a:rPr lang="ja-JP" altLang="en-US" sz="1800" dirty="0">
                <a:solidFill>
                  <a:srgbClr val="FF0000"/>
                </a:solidFill>
                <a:latin typeface="+mn-ea"/>
              </a:rPr>
              <a:t>会員</a:t>
            </a:r>
            <a:r>
              <a:rPr lang="en-US" altLang="ja-JP" sz="1800" dirty="0">
                <a:solidFill>
                  <a:srgbClr val="FF0000"/>
                </a:solidFill>
                <a:latin typeface="+mn-ea"/>
              </a:rPr>
              <a:t>15</a:t>
            </a:r>
            <a:r>
              <a:rPr lang="ja-JP" altLang="en-US" sz="1800" dirty="0">
                <a:solidFill>
                  <a:srgbClr val="FF0000"/>
                </a:solidFill>
                <a:latin typeface="+mn-ea"/>
              </a:rPr>
              <a:t>名で瀬田漕艇クラブ発足</a:t>
            </a:r>
            <a:endParaRPr lang="en-US" altLang="ja-JP" sz="1800" dirty="0">
              <a:solidFill>
                <a:srgbClr val="FF0000"/>
              </a:solidFill>
              <a:latin typeface="+mn-ea"/>
            </a:endParaRPr>
          </a:p>
          <a:p>
            <a:pPr marL="0" indent="0">
              <a:lnSpc>
                <a:spcPct val="100000"/>
              </a:lnSpc>
              <a:spcBef>
                <a:spcPts val="0"/>
              </a:spcBef>
              <a:buClrTx/>
              <a:buNone/>
            </a:pPr>
            <a:r>
              <a:rPr lang="en-US" altLang="ja-JP" sz="1800" dirty="0">
                <a:latin typeface="+mn-ea"/>
              </a:rPr>
              <a:t>		</a:t>
            </a:r>
            <a:r>
              <a:rPr lang="ja-JP" altLang="en-US" sz="1800" dirty="0">
                <a:solidFill>
                  <a:srgbClr val="0070C0"/>
                </a:solidFill>
                <a:latin typeface="+mn-ea"/>
              </a:rPr>
              <a:t>会報「漕艇通信」第</a:t>
            </a:r>
            <a:r>
              <a:rPr lang="en-US" altLang="ja-JP" sz="1800" dirty="0">
                <a:solidFill>
                  <a:srgbClr val="0070C0"/>
                </a:solidFill>
                <a:latin typeface="+mn-ea"/>
              </a:rPr>
              <a:t>1</a:t>
            </a:r>
            <a:r>
              <a:rPr lang="ja-JP" altLang="en-US" sz="1800" dirty="0" smtClean="0">
                <a:solidFill>
                  <a:srgbClr val="0070C0"/>
                </a:solidFill>
                <a:latin typeface="+mn-ea"/>
              </a:rPr>
              <a:t>号を発刊</a:t>
            </a:r>
            <a:endParaRPr lang="en-US" altLang="ja-JP" sz="1800" dirty="0">
              <a:solidFill>
                <a:srgbClr val="0070C0"/>
              </a:solidFill>
              <a:latin typeface="+mn-ea"/>
            </a:endParaRPr>
          </a:p>
          <a:p>
            <a:pPr marL="0" indent="0">
              <a:lnSpc>
                <a:spcPct val="100000"/>
              </a:lnSpc>
              <a:spcBef>
                <a:spcPts val="0"/>
              </a:spcBef>
              <a:buClrTx/>
              <a:buNone/>
            </a:pPr>
            <a:r>
              <a:rPr lang="en-US" altLang="ja-JP" sz="1800" dirty="0">
                <a:latin typeface="+mn-ea"/>
              </a:rPr>
              <a:t>	1978	</a:t>
            </a:r>
            <a:r>
              <a:rPr lang="ja-JP" altLang="en-US" sz="1800" dirty="0">
                <a:solidFill>
                  <a:srgbClr val="00B050"/>
                </a:solidFill>
                <a:latin typeface="+mn-ea"/>
              </a:rPr>
              <a:t>クラブハウス（第一次）建設</a:t>
            </a:r>
            <a:endParaRPr lang="en-US" altLang="ja-JP" sz="1800" dirty="0">
              <a:solidFill>
                <a:srgbClr val="00B050"/>
              </a:solidFill>
              <a:latin typeface="+mn-ea"/>
            </a:endParaRPr>
          </a:p>
          <a:p>
            <a:pPr marL="0" indent="0">
              <a:lnSpc>
                <a:spcPct val="100000"/>
              </a:lnSpc>
              <a:spcBef>
                <a:spcPts val="0"/>
              </a:spcBef>
              <a:buClrTx/>
              <a:buNone/>
            </a:pPr>
            <a:r>
              <a:rPr lang="en-US" altLang="ja-JP" sz="1800" dirty="0">
                <a:latin typeface="+mn-ea"/>
              </a:rPr>
              <a:t>	1979	</a:t>
            </a:r>
            <a:r>
              <a:rPr lang="ja-JP" altLang="en-US" sz="1800" dirty="0">
                <a:latin typeface="+mn-ea"/>
              </a:rPr>
              <a:t>世界選手権に日本初の女子代表を派遣</a:t>
            </a:r>
            <a:endParaRPr lang="en-US" altLang="ja-JP" sz="1800" dirty="0">
              <a:latin typeface="+mn-ea"/>
            </a:endParaRPr>
          </a:p>
          <a:p>
            <a:pPr marL="0" indent="0">
              <a:lnSpc>
                <a:spcPct val="100000"/>
              </a:lnSpc>
              <a:spcBef>
                <a:spcPts val="0"/>
              </a:spcBef>
              <a:buClrTx/>
              <a:buNone/>
            </a:pPr>
            <a:r>
              <a:rPr lang="en-US" altLang="ja-JP" sz="1800" dirty="0">
                <a:latin typeface="+mn-ea"/>
              </a:rPr>
              <a:t>	1981	</a:t>
            </a:r>
            <a:r>
              <a:rPr lang="ja-JP" altLang="en-US" sz="1800" dirty="0">
                <a:solidFill>
                  <a:srgbClr val="00B050"/>
                </a:solidFill>
                <a:latin typeface="+mn-ea"/>
              </a:rPr>
              <a:t>クラブハウス（第二次）建設</a:t>
            </a:r>
            <a:endParaRPr lang="en-US" altLang="ja-JP" sz="1800" dirty="0">
              <a:solidFill>
                <a:srgbClr val="00B050"/>
              </a:solidFill>
              <a:latin typeface="+mn-ea"/>
            </a:endParaRPr>
          </a:p>
          <a:p>
            <a:pPr marL="0" indent="0">
              <a:lnSpc>
                <a:spcPct val="100000"/>
              </a:lnSpc>
              <a:spcBef>
                <a:spcPts val="0"/>
              </a:spcBef>
              <a:buClrTx/>
              <a:buNone/>
            </a:pPr>
            <a:r>
              <a:rPr lang="en-US" altLang="ja-JP" sz="1800" dirty="0">
                <a:latin typeface="+mn-ea"/>
              </a:rPr>
              <a:t>	1983	</a:t>
            </a:r>
            <a:r>
              <a:rPr lang="ja-JP" altLang="en-US" sz="1800" dirty="0">
                <a:latin typeface="+mn-ea"/>
              </a:rPr>
              <a:t>県スポーツ賞受賞</a:t>
            </a:r>
          </a:p>
          <a:p>
            <a:pPr marL="0" indent="0">
              <a:lnSpc>
                <a:spcPct val="100000"/>
              </a:lnSpc>
              <a:spcBef>
                <a:spcPts val="0"/>
              </a:spcBef>
              <a:buClrTx/>
              <a:buNone/>
            </a:pPr>
            <a:r>
              <a:rPr lang="en-US" altLang="ja-JP" sz="1800" dirty="0">
                <a:latin typeface="+mn-ea"/>
              </a:rPr>
              <a:t>	1985	</a:t>
            </a:r>
            <a:r>
              <a:rPr lang="ja-JP" altLang="en-US" sz="1800" dirty="0">
                <a:latin typeface="+mn-ea"/>
              </a:rPr>
              <a:t>社会体育優良団体文部大臣賞受賞</a:t>
            </a:r>
          </a:p>
          <a:p>
            <a:pPr marL="0" indent="0">
              <a:lnSpc>
                <a:spcPct val="100000"/>
              </a:lnSpc>
              <a:spcBef>
                <a:spcPts val="0"/>
              </a:spcBef>
              <a:buClrTx/>
              <a:buNone/>
            </a:pPr>
            <a:r>
              <a:rPr lang="en-US" altLang="ja-JP" sz="1800" dirty="0">
                <a:latin typeface="+mn-ea"/>
              </a:rPr>
              <a:t>		</a:t>
            </a:r>
            <a:r>
              <a:rPr lang="ja-JP" altLang="en-US" sz="1800" dirty="0">
                <a:solidFill>
                  <a:srgbClr val="0070C0"/>
                </a:solidFill>
                <a:latin typeface="+mn-ea"/>
              </a:rPr>
              <a:t>「漕艇通信」</a:t>
            </a:r>
            <a:r>
              <a:rPr lang="en-US" altLang="ja-JP" sz="1800" dirty="0">
                <a:solidFill>
                  <a:srgbClr val="0070C0"/>
                </a:solidFill>
                <a:latin typeface="+mn-ea"/>
              </a:rPr>
              <a:t>100</a:t>
            </a:r>
            <a:r>
              <a:rPr lang="ja-JP" altLang="en-US" sz="1800" dirty="0">
                <a:solidFill>
                  <a:srgbClr val="0070C0"/>
                </a:solidFill>
                <a:latin typeface="+mn-ea"/>
              </a:rPr>
              <a:t>号記念号発刊</a:t>
            </a:r>
          </a:p>
          <a:p>
            <a:pPr marL="0" indent="0">
              <a:lnSpc>
                <a:spcPct val="100000"/>
              </a:lnSpc>
              <a:spcBef>
                <a:spcPts val="0"/>
              </a:spcBef>
              <a:buClrTx/>
              <a:buNone/>
            </a:pPr>
            <a:r>
              <a:rPr lang="en-US" altLang="ja-JP" sz="1800" dirty="0">
                <a:latin typeface="+mn-ea"/>
              </a:rPr>
              <a:t>	1989	</a:t>
            </a:r>
            <a:r>
              <a:rPr lang="ja-JP" altLang="en-US" sz="1800" dirty="0">
                <a:latin typeface="+mn-ea"/>
              </a:rPr>
              <a:t>世界マスターズ選手権参加</a:t>
            </a:r>
          </a:p>
          <a:p>
            <a:pPr marL="0" indent="0">
              <a:lnSpc>
                <a:spcPct val="100000"/>
              </a:lnSpc>
              <a:spcBef>
                <a:spcPts val="0"/>
              </a:spcBef>
              <a:buClrTx/>
              <a:buNone/>
            </a:pPr>
            <a:r>
              <a:rPr lang="en-US" altLang="ja-JP" sz="1800" dirty="0">
                <a:latin typeface="+mn-ea"/>
              </a:rPr>
              <a:t>	1992	</a:t>
            </a:r>
            <a:r>
              <a:rPr lang="ja-JP" altLang="en-US" sz="1800" dirty="0">
                <a:solidFill>
                  <a:srgbClr val="00B050"/>
                </a:solidFill>
                <a:latin typeface="+mn-ea"/>
              </a:rPr>
              <a:t>新艇庫完成</a:t>
            </a:r>
            <a:endParaRPr lang="en-US" altLang="ja-JP" sz="1800" dirty="0">
              <a:solidFill>
                <a:srgbClr val="00B050"/>
              </a:solidFill>
              <a:latin typeface="+mn-ea"/>
            </a:endParaRPr>
          </a:p>
          <a:p>
            <a:pPr marL="0" indent="0">
              <a:lnSpc>
                <a:spcPct val="100000"/>
              </a:lnSpc>
              <a:spcBef>
                <a:spcPts val="0"/>
              </a:spcBef>
              <a:buClrTx/>
              <a:buNone/>
            </a:pPr>
            <a:r>
              <a:rPr lang="en-US" altLang="ja-JP" sz="1800" dirty="0">
                <a:latin typeface="+mn-ea"/>
              </a:rPr>
              <a:t>	1993	</a:t>
            </a:r>
            <a:r>
              <a:rPr lang="en-US" altLang="ja-JP" sz="1800" dirty="0">
                <a:solidFill>
                  <a:srgbClr val="FF0000"/>
                </a:solidFill>
                <a:latin typeface="+mn-ea"/>
              </a:rPr>
              <a:t>Head Of The Seta</a:t>
            </a:r>
            <a:r>
              <a:rPr lang="ja-JP" altLang="en-US" sz="1800" dirty="0">
                <a:solidFill>
                  <a:srgbClr val="FF0000"/>
                </a:solidFill>
                <a:latin typeface="+mn-ea"/>
              </a:rPr>
              <a:t>開催</a:t>
            </a:r>
            <a:r>
              <a:rPr lang="en-US" altLang="ja-JP" sz="1800" dirty="0">
                <a:solidFill>
                  <a:srgbClr val="FF0000"/>
                </a:solidFill>
                <a:latin typeface="+mn-ea"/>
              </a:rPr>
              <a:t> </a:t>
            </a:r>
            <a:r>
              <a:rPr lang="ja-JP" altLang="en-US" sz="1800" dirty="0">
                <a:solidFill>
                  <a:srgbClr val="FF0000"/>
                </a:solidFill>
                <a:latin typeface="+mn-ea"/>
              </a:rPr>
              <a:t>（以降毎年開催）</a:t>
            </a:r>
          </a:p>
          <a:p>
            <a:pPr marL="0" indent="0">
              <a:lnSpc>
                <a:spcPct val="100000"/>
              </a:lnSpc>
              <a:spcBef>
                <a:spcPts val="0"/>
              </a:spcBef>
              <a:buClrTx/>
              <a:buNone/>
            </a:pPr>
            <a:r>
              <a:rPr lang="en-US" altLang="ja-JP" sz="1800" dirty="0">
                <a:latin typeface="+mn-ea"/>
              </a:rPr>
              <a:t>		</a:t>
            </a:r>
            <a:r>
              <a:rPr lang="ja-JP" altLang="en-US" sz="1800" dirty="0">
                <a:latin typeface="+mn-ea"/>
              </a:rPr>
              <a:t>ボート教室開催</a:t>
            </a:r>
            <a:endParaRPr lang="en-US" altLang="ja-JP" sz="1800" dirty="0">
              <a:latin typeface="+mn-ea"/>
            </a:endParaRPr>
          </a:p>
          <a:p>
            <a:pPr marL="0" indent="0">
              <a:lnSpc>
                <a:spcPct val="100000"/>
              </a:lnSpc>
              <a:spcBef>
                <a:spcPts val="0"/>
              </a:spcBef>
              <a:buClrTx/>
              <a:buNone/>
            </a:pPr>
            <a:r>
              <a:rPr lang="en-US" altLang="ja-JP" sz="1800" dirty="0">
                <a:latin typeface="+mn-ea"/>
              </a:rPr>
              <a:t>	1994	</a:t>
            </a:r>
            <a:r>
              <a:rPr lang="ja-JP" altLang="en-US" sz="1800" dirty="0">
                <a:solidFill>
                  <a:srgbClr val="0070C0"/>
                </a:solidFill>
                <a:latin typeface="+mn-ea"/>
              </a:rPr>
              <a:t>「漕艇通信」</a:t>
            </a:r>
            <a:r>
              <a:rPr lang="en-US" altLang="ja-JP" sz="1800" dirty="0">
                <a:solidFill>
                  <a:srgbClr val="0070C0"/>
                </a:solidFill>
                <a:latin typeface="+mn-ea"/>
              </a:rPr>
              <a:t>200</a:t>
            </a:r>
            <a:r>
              <a:rPr lang="ja-JP" altLang="en-US" sz="1800" dirty="0">
                <a:solidFill>
                  <a:srgbClr val="0070C0"/>
                </a:solidFill>
                <a:latin typeface="+mn-ea"/>
              </a:rPr>
              <a:t>号記念号発刊</a:t>
            </a:r>
          </a:p>
          <a:p>
            <a:pPr marL="0" indent="0">
              <a:lnSpc>
                <a:spcPct val="100000"/>
              </a:lnSpc>
              <a:spcBef>
                <a:spcPts val="0"/>
              </a:spcBef>
              <a:buClrTx/>
              <a:buNone/>
            </a:pPr>
            <a:r>
              <a:rPr lang="en-US" altLang="ja-JP" sz="1800" dirty="0">
                <a:latin typeface="+mn-ea"/>
              </a:rPr>
              <a:t>	2001	</a:t>
            </a:r>
            <a:r>
              <a:rPr lang="ja-JP" altLang="en-US" sz="1800" dirty="0">
                <a:solidFill>
                  <a:schemeClr val="accent6"/>
                </a:solidFill>
                <a:latin typeface="+mn-ea"/>
              </a:rPr>
              <a:t> </a:t>
            </a:r>
            <a:r>
              <a:rPr lang="ja-JP" altLang="en-US" sz="1800" dirty="0" smtClean="0">
                <a:solidFill>
                  <a:srgbClr val="FF0000"/>
                </a:solidFill>
                <a:latin typeface="+mn-ea"/>
              </a:rPr>
              <a:t>「特定非営利活動</a:t>
            </a:r>
            <a:r>
              <a:rPr lang="en-US" altLang="ja-JP" sz="1800" dirty="0" smtClean="0">
                <a:solidFill>
                  <a:srgbClr val="FF0000"/>
                </a:solidFill>
                <a:latin typeface="+mn-ea"/>
              </a:rPr>
              <a:t>(NPO)</a:t>
            </a:r>
            <a:r>
              <a:rPr lang="ja-JP" altLang="en-US" sz="1800" dirty="0" smtClean="0">
                <a:solidFill>
                  <a:srgbClr val="FF0000"/>
                </a:solidFill>
                <a:latin typeface="+mn-ea"/>
              </a:rPr>
              <a:t>法人瀬田</a:t>
            </a:r>
            <a:r>
              <a:rPr lang="ja-JP" altLang="en-US" sz="1800" dirty="0">
                <a:solidFill>
                  <a:srgbClr val="FF0000"/>
                </a:solidFill>
                <a:latin typeface="+mn-ea"/>
              </a:rPr>
              <a:t>漕艇倶楽部」設立</a:t>
            </a:r>
            <a:endParaRPr lang="en-US" altLang="ja-JP" sz="1800" dirty="0">
              <a:solidFill>
                <a:srgbClr val="FF0000"/>
              </a:solidFill>
              <a:latin typeface="+mn-ea"/>
            </a:endParaRPr>
          </a:p>
          <a:p>
            <a:pPr marL="0" indent="0">
              <a:lnSpc>
                <a:spcPct val="100000"/>
              </a:lnSpc>
              <a:spcBef>
                <a:spcPts val="0"/>
              </a:spcBef>
              <a:buClrTx/>
              <a:buNone/>
            </a:pPr>
            <a:r>
              <a:rPr lang="en-US" altLang="ja-JP" sz="1800" dirty="0">
                <a:latin typeface="+mn-ea"/>
              </a:rPr>
              <a:t>		</a:t>
            </a:r>
            <a:r>
              <a:rPr lang="ja-JP" altLang="en-US" sz="1800" dirty="0">
                <a:latin typeface="+mn-ea"/>
              </a:rPr>
              <a:t>全国マシンローイング近畿</a:t>
            </a:r>
            <a:r>
              <a:rPr lang="ja-JP" altLang="en-US" sz="1800" dirty="0" smtClean="0">
                <a:latin typeface="+mn-ea"/>
              </a:rPr>
              <a:t>大会を担当</a:t>
            </a:r>
            <a:endParaRPr lang="en-US" altLang="ja-JP" sz="1800" dirty="0">
              <a:latin typeface="+mn-ea"/>
            </a:endParaRPr>
          </a:p>
          <a:p>
            <a:pPr marL="0" indent="0">
              <a:lnSpc>
                <a:spcPct val="100000"/>
              </a:lnSpc>
              <a:spcBef>
                <a:spcPts val="0"/>
              </a:spcBef>
              <a:buClrTx/>
              <a:buNone/>
            </a:pPr>
            <a:r>
              <a:rPr lang="en-US" altLang="ja-JP" sz="1800" dirty="0">
                <a:latin typeface="+mn-ea"/>
              </a:rPr>
              <a:t>		</a:t>
            </a:r>
            <a:r>
              <a:rPr lang="ja-JP" altLang="en-US" sz="1800" dirty="0">
                <a:latin typeface="+mn-ea"/>
              </a:rPr>
              <a:t>市民ボート教室開催</a:t>
            </a:r>
            <a:endParaRPr lang="en-US" altLang="ja-JP" sz="1800" dirty="0">
              <a:latin typeface="+mn-ea"/>
            </a:endParaRPr>
          </a:p>
          <a:p>
            <a:pPr marL="0" indent="0">
              <a:lnSpc>
                <a:spcPct val="100000"/>
              </a:lnSpc>
              <a:spcBef>
                <a:spcPts val="0"/>
              </a:spcBef>
              <a:buClrTx/>
              <a:buNone/>
            </a:pPr>
            <a:r>
              <a:rPr lang="en-US" altLang="ja-JP" sz="1800" dirty="0">
                <a:latin typeface="+mn-ea"/>
              </a:rPr>
              <a:t>		</a:t>
            </a:r>
            <a:r>
              <a:rPr lang="ja-JP" altLang="en-US" sz="1800" dirty="0">
                <a:latin typeface="+mn-ea"/>
              </a:rPr>
              <a:t>世界ジュニア選手権日本代表派遣</a:t>
            </a:r>
            <a:endParaRPr lang="en-US" altLang="ja-JP" sz="1800" dirty="0">
              <a:latin typeface="+mn-ea"/>
            </a:endParaRPr>
          </a:p>
          <a:p>
            <a:pPr marL="0" indent="0">
              <a:lnSpc>
                <a:spcPct val="100000"/>
              </a:lnSpc>
              <a:spcBef>
                <a:spcPts val="0"/>
              </a:spcBef>
              <a:buClrTx/>
              <a:buNone/>
            </a:pPr>
            <a:r>
              <a:rPr lang="en-US" altLang="ja-JP" sz="1800" dirty="0">
                <a:latin typeface="+mn-ea"/>
              </a:rPr>
              <a:t>	2002	</a:t>
            </a:r>
            <a:r>
              <a:rPr lang="ja-JP" altLang="en-US" sz="1800" dirty="0">
                <a:solidFill>
                  <a:srgbClr val="0070C0"/>
                </a:solidFill>
                <a:latin typeface="+mn-ea"/>
              </a:rPr>
              <a:t>「漕艇通信」</a:t>
            </a:r>
            <a:r>
              <a:rPr lang="en-US" altLang="ja-JP" sz="1800" dirty="0">
                <a:solidFill>
                  <a:srgbClr val="0070C0"/>
                </a:solidFill>
                <a:latin typeface="+mn-ea"/>
              </a:rPr>
              <a:t>300</a:t>
            </a:r>
            <a:r>
              <a:rPr lang="ja-JP" altLang="en-US" sz="1800" dirty="0">
                <a:solidFill>
                  <a:srgbClr val="0070C0"/>
                </a:solidFill>
                <a:latin typeface="+mn-ea"/>
              </a:rPr>
              <a:t>号記念号発刊</a:t>
            </a:r>
            <a:endParaRPr lang="en-US" altLang="ja-JP" sz="1800" dirty="0">
              <a:solidFill>
                <a:srgbClr val="0070C0"/>
              </a:solidFill>
              <a:latin typeface="+mn-ea"/>
            </a:endParaRPr>
          </a:p>
          <a:p>
            <a:pPr marL="0" indent="0">
              <a:lnSpc>
                <a:spcPct val="100000"/>
              </a:lnSpc>
              <a:spcBef>
                <a:spcPts val="0"/>
              </a:spcBef>
              <a:buClrTx/>
              <a:buNone/>
            </a:pPr>
            <a:r>
              <a:rPr lang="en-US" altLang="ja-JP" sz="1800" dirty="0">
                <a:latin typeface="+mn-ea"/>
              </a:rPr>
              <a:t>	2003	</a:t>
            </a:r>
            <a:r>
              <a:rPr lang="ja-JP" altLang="en-US" sz="1800" dirty="0">
                <a:solidFill>
                  <a:srgbClr val="00B050"/>
                </a:solidFill>
                <a:latin typeface="+mn-ea"/>
              </a:rPr>
              <a:t>駐車場用地購入</a:t>
            </a:r>
            <a:endParaRPr lang="en-US" altLang="ja-JP" sz="1800" dirty="0">
              <a:solidFill>
                <a:srgbClr val="00B050"/>
              </a:solidFill>
              <a:latin typeface="+mn-ea"/>
            </a:endParaRPr>
          </a:p>
          <a:p>
            <a:pPr marL="0" indent="0">
              <a:lnSpc>
                <a:spcPct val="100000"/>
              </a:lnSpc>
              <a:spcBef>
                <a:spcPts val="0"/>
              </a:spcBef>
              <a:buClrTx/>
              <a:buNone/>
            </a:pPr>
            <a:r>
              <a:rPr lang="en-US" altLang="ja-JP" sz="1800" dirty="0">
                <a:latin typeface="+mn-ea"/>
              </a:rPr>
              <a:t>	2004	</a:t>
            </a:r>
            <a:r>
              <a:rPr lang="ja-JP" altLang="en-US" sz="1800" dirty="0">
                <a:solidFill>
                  <a:srgbClr val="00B050"/>
                </a:solidFill>
                <a:latin typeface="+mn-ea"/>
              </a:rPr>
              <a:t>旧</a:t>
            </a:r>
            <a:r>
              <a:rPr lang="en-US" altLang="ja-JP" sz="1800" dirty="0">
                <a:solidFill>
                  <a:srgbClr val="00B050"/>
                </a:solidFill>
                <a:latin typeface="+mn-ea"/>
              </a:rPr>
              <a:t>NTT</a:t>
            </a:r>
            <a:r>
              <a:rPr lang="ja-JP" altLang="en-US" sz="1800" dirty="0">
                <a:solidFill>
                  <a:srgbClr val="00B050"/>
                </a:solidFill>
                <a:latin typeface="+mn-ea"/>
              </a:rPr>
              <a:t>関西ボート部艇庫</a:t>
            </a:r>
            <a:r>
              <a:rPr lang="en-US" altLang="ja-JP" sz="1800" dirty="0">
                <a:solidFill>
                  <a:srgbClr val="00B050"/>
                </a:solidFill>
                <a:latin typeface="+mn-ea"/>
              </a:rPr>
              <a:t>(</a:t>
            </a:r>
            <a:r>
              <a:rPr lang="ja-JP" altLang="en-US" sz="1800" dirty="0">
                <a:solidFill>
                  <a:srgbClr val="00B050"/>
                </a:solidFill>
                <a:latin typeface="+mn-ea"/>
              </a:rPr>
              <a:t>アネックス</a:t>
            </a:r>
            <a:r>
              <a:rPr lang="en-US" altLang="ja-JP" sz="1800" dirty="0">
                <a:solidFill>
                  <a:srgbClr val="00B050"/>
                </a:solidFill>
                <a:latin typeface="+mn-ea"/>
              </a:rPr>
              <a:t>)</a:t>
            </a:r>
            <a:r>
              <a:rPr lang="ja-JP" altLang="en-US" sz="1800" dirty="0">
                <a:solidFill>
                  <a:srgbClr val="00B050"/>
                </a:solidFill>
                <a:latin typeface="+mn-ea"/>
              </a:rPr>
              <a:t>購入</a:t>
            </a:r>
            <a:endParaRPr lang="en-US" altLang="ja-JP" sz="1800" dirty="0">
              <a:solidFill>
                <a:srgbClr val="00B050"/>
              </a:solidFill>
              <a:latin typeface="+mn-ea"/>
            </a:endParaRPr>
          </a:p>
          <a:p>
            <a:pPr marL="0" indent="0">
              <a:lnSpc>
                <a:spcPct val="100000"/>
              </a:lnSpc>
              <a:spcBef>
                <a:spcPts val="0"/>
              </a:spcBef>
              <a:buClrTx/>
              <a:buNone/>
            </a:pPr>
            <a:r>
              <a:rPr lang="en-US" altLang="ja-JP" sz="1800" dirty="0">
                <a:latin typeface="+mn-ea"/>
              </a:rPr>
              <a:t>	2005	</a:t>
            </a:r>
            <a:r>
              <a:rPr lang="ja-JP" altLang="en-US" sz="1800" dirty="0">
                <a:latin typeface="+mn-ea"/>
              </a:rPr>
              <a:t>世界選手権「デンマークチーム」受け入れ</a:t>
            </a:r>
          </a:p>
        </p:txBody>
      </p:sp>
      <p:sp>
        <p:nvSpPr>
          <p:cNvPr id="4" name="フッター プレースホルダー 3"/>
          <p:cNvSpPr>
            <a:spLocks noGrp="1"/>
          </p:cNvSpPr>
          <p:nvPr>
            <p:ph type="ftr" sz="quarter" idx="11"/>
          </p:nvPr>
        </p:nvSpPr>
        <p:spPr>
          <a:xfrm>
            <a:off x="0" y="6492876"/>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63302" y="6310313"/>
            <a:ext cx="573161" cy="365125"/>
          </a:xfrm>
        </p:spPr>
        <p:txBody>
          <a:bodyPr/>
          <a:lstStyle/>
          <a:p>
            <a:fld id="{4FAB73BC-B049-4115-A692-8D63A059BFB8}" type="slidenum">
              <a:rPr lang="en-US" smtClean="0"/>
              <a:pPr/>
              <a:t>3</a:t>
            </a:fld>
            <a:endParaRPr lang="en-US" dirty="0"/>
          </a:p>
        </p:txBody>
      </p:sp>
      <p:pic>
        <p:nvPicPr>
          <p:cNvPr id="7" name="図 6"/>
          <p:cNvPicPr>
            <a:picLocks noChangeAspect="1"/>
          </p:cNvPicPr>
          <p:nvPr/>
        </p:nvPicPr>
        <p:blipFill>
          <a:blip r:embed="rId3"/>
          <a:stretch>
            <a:fillRect/>
          </a:stretch>
        </p:blipFill>
        <p:spPr>
          <a:xfrm>
            <a:off x="356426" y="1366743"/>
            <a:ext cx="1373787" cy="1967857"/>
          </a:xfrm>
          <a:prstGeom prst="rect">
            <a:avLst/>
          </a:prstGeom>
        </p:spPr>
      </p:pic>
    </p:spTree>
    <p:extLst>
      <p:ext uri="{BB962C8B-B14F-4D97-AF65-F5344CB8AC3E}">
        <p14:creationId xmlns:p14="http://schemas.microsoft.com/office/powerpoint/2010/main" val="1369863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3"/>
          </p:nvPr>
        </p:nvSpPr>
        <p:spPr>
          <a:xfrm>
            <a:off x="1206438" y="763452"/>
            <a:ext cx="7833390" cy="6285529"/>
          </a:xfrm>
        </p:spPr>
        <p:txBody>
          <a:bodyPr>
            <a:noAutofit/>
          </a:bodyPr>
          <a:lstStyle/>
          <a:p>
            <a:pPr marL="0" indent="0">
              <a:lnSpc>
                <a:spcPct val="100000"/>
              </a:lnSpc>
              <a:spcBef>
                <a:spcPts val="0"/>
              </a:spcBef>
              <a:buClrTx/>
              <a:buNone/>
            </a:pPr>
            <a:r>
              <a:rPr lang="en-US" altLang="ja-JP" sz="1800" dirty="0">
                <a:latin typeface="+mn-ea"/>
              </a:rPr>
              <a:t>	2006	</a:t>
            </a:r>
            <a:r>
              <a:rPr lang="ja-JP" altLang="en-US" sz="1800" dirty="0" smtClean="0">
                <a:solidFill>
                  <a:srgbClr val="FF0000"/>
                </a:solidFill>
                <a:latin typeface="+mn-ea"/>
              </a:rPr>
              <a:t>「総合型</a:t>
            </a:r>
            <a:r>
              <a:rPr lang="ja-JP" altLang="en-US" sz="1800" dirty="0">
                <a:solidFill>
                  <a:srgbClr val="FF0000"/>
                </a:solidFill>
                <a:latin typeface="+mn-ea"/>
              </a:rPr>
              <a:t>地域</a:t>
            </a:r>
            <a:r>
              <a:rPr lang="ja-JP" altLang="en-US" sz="1800" dirty="0" smtClean="0">
                <a:solidFill>
                  <a:srgbClr val="FF0000"/>
                </a:solidFill>
                <a:latin typeface="+mn-ea"/>
              </a:rPr>
              <a:t>スポーツクラブ」</a:t>
            </a:r>
            <a:r>
              <a:rPr lang="ja-JP" altLang="en-US" sz="1800" dirty="0" smtClean="0">
                <a:solidFill>
                  <a:schemeClr val="tx1"/>
                </a:solidFill>
                <a:latin typeface="+mn-ea"/>
              </a:rPr>
              <a:t>へ</a:t>
            </a:r>
            <a:r>
              <a:rPr lang="ja-JP" altLang="en-US" sz="1800" dirty="0">
                <a:solidFill>
                  <a:schemeClr val="tx1"/>
                </a:solidFill>
                <a:latin typeface="+mn-ea"/>
              </a:rPr>
              <a:t>移行</a:t>
            </a:r>
            <a:r>
              <a:rPr lang="en-US" altLang="ja-JP" sz="1800" dirty="0">
                <a:latin typeface="+mn-ea"/>
              </a:rPr>
              <a:t>	</a:t>
            </a:r>
            <a:endParaRPr lang="ja-JP" altLang="en-US" sz="1800" dirty="0">
              <a:latin typeface="+mn-ea"/>
            </a:endParaRPr>
          </a:p>
          <a:p>
            <a:pPr marL="0" indent="0">
              <a:lnSpc>
                <a:spcPct val="100000"/>
              </a:lnSpc>
              <a:spcBef>
                <a:spcPts val="0"/>
              </a:spcBef>
              <a:buClrTx/>
              <a:buNone/>
            </a:pPr>
            <a:r>
              <a:rPr lang="en-US" altLang="ja-JP" sz="1800" dirty="0">
                <a:solidFill>
                  <a:srgbClr val="FF0000"/>
                </a:solidFill>
                <a:latin typeface="+mn-ea"/>
              </a:rPr>
              <a:t>		</a:t>
            </a:r>
            <a:r>
              <a:rPr lang="ja-JP" altLang="en-US" sz="1800" dirty="0">
                <a:solidFill>
                  <a:srgbClr val="FF0000"/>
                </a:solidFill>
                <a:latin typeface="+mn-ea"/>
              </a:rPr>
              <a:t> 「びわこ市民レガッタ」</a:t>
            </a:r>
            <a:r>
              <a:rPr lang="ja-JP" altLang="en-US" sz="1800" dirty="0">
                <a:solidFill>
                  <a:schemeClr val="tx1"/>
                </a:solidFill>
                <a:latin typeface="+mn-ea"/>
              </a:rPr>
              <a:t>開催（以降毎年開催）</a:t>
            </a:r>
            <a:endParaRPr lang="en-US" altLang="ja-JP" sz="1800" dirty="0">
              <a:solidFill>
                <a:schemeClr val="tx1"/>
              </a:solidFill>
              <a:latin typeface="+mn-ea"/>
            </a:endParaRPr>
          </a:p>
          <a:p>
            <a:pPr marL="0" indent="0">
              <a:lnSpc>
                <a:spcPct val="100000"/>
              </a:lnSpc>
              <a:spcBef>
                <a:spcPts val="0"/>
              </a:spcBef>
              <a:buClrTx/>
              <a:buNone/>
            </a:pPr>
            <a:r>
              <a:rPr lang="en-US" altLang="ja-JP" sz="1800" dirty="0">
                <a:latin typeface="+mn-ea"/>
              </a:rPr>
              <a:t>		</a:t>
            </a:r>
            <a:r>
              <a:rPr lang="ja-JP" altLang="en-US" sz="1800" dirty="0">
                <a:latin typeface="+mn-ea"/>
              </a:rPr>
              <a:t>アジアマシンローイング大会日本代表派遣</a:t>
            </a:r>
            <a:endParaRPr lang="en-US" altLang="ja-JP" sz="1800" dirty="0">
              <a:latin typeface="+mn-ea"/>
            </a:endParaRPr>
          </a:p>
          <a:p>
            <a:pPr marL="0" indent="0">
              <a:lnSpc>
                <a:spcPct val="100000"/>
              </a:lnSpc>
              <a:spcBef>
                <a:spcPts val="0"/>
              </a:spcBef>
              <a:buClrTx/>
              <a:buNone/>
            </a:pPr>
            <a:r>
              <a:rPr lang="en-US" altLang="ja-JP" sz="1800" dirty="0">
                <a:latin typeface="+mn-ea"/>
              </a:rPr>
              <a:t>	2007	</a:t>
            </a:r>
            <a:r>
              <a:rPr lang="ja-JP" altLang="en-US" sz="1800" dirty="0">
                <a:latin typeface="+mn-ea"/>
              </a:rPr>
              <a:t>全国豊かな海づくり大会</a:t>
            </a:r>
            <a:r>
              <a:rPr lang="en-US" altLang="ja-JP" sz="1800" dirty="0">
                <a:latin typeface="+mn-ea"/>
              </a:rPr>
              <a:t>-</a:t>
            </a:r>
            <a:r>
              <a:rPr lang="ja-JP" altLang="en-US" sz="1800" dirty="0">
                <a:latin typeface="+mn-ea"/>
              </a:rPr>
              <a:t>びわ湖大会</a:t>
            </a:r>
            <a:r>
              <a:rPr lang="en-US" altLang="ja-JP" sz="1800" dirty="0">
                <a:latin typeface="+mn-ea"/>
              </a:rPr>
              <a:t>-</a:t>
            </a:r>
            <a:r>
              <a:rPr lang="ja-JP" altLang="en-US" sz="1800" dirty="0">
                <a:latin typeface="+mn-ea"/>
              </a:rPr>
              <a:t>で</a:t>
            </a:r>
            <a:endParaRPr lang="en-US" altLang="ja-JP" sz="1800" dirty="0">
              <a:latin typeface="+mn-ea"/>
            </a:endParaRPr>
          </a:p>
          <a:p>
            <a:pPr marL="0" indent="0">
              <a:lnSpc>
                <a:spcPct val="100000"/>
              </a:lnSpc>
              <a:spcBef>
                <a:spcPts val="0"/>
              </a:spcBef>
              <a:buClrTx/>
              <a:buNone/>
            </a:pPr>
            <a:r>
              <a:rPr lang="en-US" altLang="ja-JP" sz="1800" dirty="0">
                <a:latin typeface="+mn-ea"/>
              </a:rPr>
              <a:t>		</a:t>
            </a:r>
            <a:r>
              <a:rPr lang="ja-JP" altLang="en-US" sz="1800" dirty="0">
                <a:solidFill>
                  <a:schemeClr val="accent5"/>
                </a:solidFill>
                <a:latin typeface="+mn-ea"/>
              </a:rPr>
              <a:t>「湖（うみ）づくりボートフェスタ」</a:t>
            </a:r>
            <a:r>
              <a:rPr lang="ja-JP" altLang="en-US" sz="1800" dirty="0">
                <a:latin typeface="+mn-ea"/>
              </a:rPr>
              <a:t>を主管</a:t>
            </a:r>
            <a:endParaRPr lang="en-US" altLang="ja-JP" sz="1800" dirty="0">
              <a:latin typeface="+mn-ea"/>
            </a:endParaRPr>
          </a:p>
          <a:p>
            <a:pPr marL="0" indent="0">
              <a:lnSpc>
                <a:spcPct val="100000"/>
              </a:lnSpc>
              <a:spcBef>
                <a:spcPts val="0"/>
              </a:spcBef>
              <a:buClrTx/>
              <a:buNone/>
            </a:pPr>
            <a:r>
              <a:rPr lang="en-US" altLang="ja-JP" sz="1800" dirty="0">
                <a:latin typeface="+mn-ea"/>
              </a:rPr>
              <a:t>		</a:t>
            </a:r>
            <a:r>
              <a:rPr lang="ja-JP" altLang="en-US" sz="1800" dirty="0">
                <a:latin typeface="+mn-ea"/>
              </a:rPr>
              <a:t>豪</a:t>
            </a:r>
            <a:r>
              <a:rPr lang="ja-JP" altLang="en-US" sz="1800" dirty="0">
                <a:latin typeface="+mn-ea"/>
                <a:hlinkClick r:id="rId2"/>
              </a:rPr>
              <a:t>ノースショアローイングクラブ</a:t>
            </a:r>
            <a:r>
              <a:rPr lang="ja-JP" altLang="en-US" sz="1800" dirty="0">
                <a:latin typeface="+mn-ea"/>
              </a:rPr>
              <a:t>と姉妹提携</a:t>
            </a:r>
          </a:p>
          <a:p>
            <a:pPr marL="0" indent="0">
              <a:lnSpc>
                <a:spcPct val="100000"/>
              </a:lnSpc>
              <a:spcBef>
                <a:spcPts val="0"/>
              </a:spcBef>
              <a:buClrTx/>
              <a:buNone/>
            </a:pPr>
            <a:r>
              <a:rPr lang="en-US" altLang="ja-JP" sz="1800" dirty="0">
                <a:latin typeface="+mn-ea"/>
              </a:rPr>
              <a:t>	2008	</a:t>
            </a:r>
            <a:r>
              <a:rPr lang="ja-JP" altLang="en-US" sz="1800" dirty="0">
                <a:solidFill>
                  <a:srgbClr val="FF0000"/>
                </a:solidFill>
                <a:latin typeface="+mn-ea"/>
              </a:rPr>
              <a:t> 「</a:t>
            </a:r>
            <a:r>
              <a:rPr lang="ja-JP" altLang="en-US" sz="1800" dirty="0" smtClean="0">
                <a:solidFill>
                  <a:srgbClr val="FF0000"/>
                </a:solidFill>
                <a:latin typeface="+mn-ea"/>
              </a:rPr>
              <a:t>全国</a:t>
            </a:r>
            <a:r>
              <a:rPr lang="ja-JP" altLang="en-US" sz="1800" dirty="0">
                <a:solidFill>
                  <a:srgbClr val="FF0000"/>
                </a:solidFill>
                <a:latin typeface="+mn-ea"/>
              </a:rPr>
              <a:t>マシンローイング近畿大会」</a:t>
            </a:r>
            <a:r>
              <a:rPr lang="ja-JP" altLang="en-US" sz="1800" dirty="0">
                <a:solidFill>
                  <a:schemeClr val="tx1"/>
                </a:solidFill>
                <a:latin typeface="+mn-ea"/>
              </a:rPr>
              <a:t>を主管</a:t>
            </a:r>
            <a:endParaRPr lang="en-US" altLang="ja-JP" sz="1800" dirty="0">
              <a:solidFill>
                <a:schemeClr val="tx1"/>
              </a:solidFill>
              <a:latin typeface="+mn-ea"/>
            </a:endParaRPr>
          </a:p>
          <a:p>
            <a:pPr marL="0" indent="0" algn="ctr">
              <a:lnSpc>
                <a:spcPct val="100000"/>
              </a:lnSpc>
              <a:spcBef>
                <a:spcPts val="0"/>
              </a:spcBef>
              <a:buClrTx/>
              <a:buNone/>
            </a:pPr>
            <a:r>
              <a:rPr lang="ja-JP" altLang="en-US" sz="1800" dirty="0">
                <a:solidFill>
                  <a:schemeClr val="tx1"/>
                </a:solidFill>
                <a:latin typeface="+mn-ea"/>
              </a:rPr>
              <a:t>（以降毎年開催）</a:t>
            </a:r>
            <a:endParaRPr lang="en-US" altLang="ja-JP" sz="1800" dirty="0">
              <a:solidFill>
                <a:schemeClr val="tx1"/>
              </a:solidFill>
              <a:latin typeface="+mn-ea"/>
            </a:endParaRPr>
          </a:p>
          <a:p>
            <a:pPr marL="0" indent="0">
              <a:lnSpc>
                <a:spcPct val="100000"/>
              </a:lnSpc>
              <a:spcBef>
                <a:spcPts val="0"/>
              </a:spcBef>
              <a:buClrTx/>
              <a:buNone/>
            </a:pPr>
            <a:r>
              <a:rPr lang="en-US" altLang="ja-JP" sz="1800" dirty="0">
                <a:latin typeface="+mn-ea"/>
              </a:rPr>
              <a:t>	2009	U23</a:t>
            </a:r>
            <a:r>
              <a:rPr lang="ja-JP" altLang="en-US" sz="1800" dirty="0">
                <a:latin typeface="+mn-ea"/>
              </a:rPr>
              <a:t>世界選手権日本代表派遣</a:t>
            </a:r>
            <a:endParaRPr lang="en-US" altLang="ja-JP" sz="1800" dirty="0">
              <a:latin typeface="+mn-ea"/>
            </a:endParaRPr>
          </a:p>
          <a:p>
            <a:pPr marL="0" indent="0">
              <a:lnSpc>
                <a:spcPct val="100000"/>
              </a:lnSpc>
              <a:spcBef>
                <a:spcPts val="0"/>
              </a:spcBef>
              <a:buClrTx/>
              <a:buNone/>
            </a:pPr>
            <a:r>
              <a:rPr lang="en-US" altLang="ja-JP" sz="1800" dirty="0">
                <a:latin typeface="+mn-ea"/>
              </a:rPr>
              <a:t>		World Masters Game (Rowing)</a:t>
            </a:r>
            <a:r>
              <a:rPr lang="ja-JP" altLang="en-US" sz="1800" dirty="0">
                <a:latin typeface="+mn-ea"/>
              </a:rPr>
              <a:t>参加</a:t>
            </a:r>
            <a:endParaRPr lang="en-US" altLang="ja-JP" sz="1800" dirty="0">
              <a:latin typeface="+mn-ea"/>
            </a:endParaRPr>
          </a:p>
          <a:p>
            <a:pPr marL="0" indent="0">
              <a:lnSpc>
                <a:spcPct val="100000"/>
              </a:lnSpc>
              <a:spcBef>
                <a:spcPts val="0"/>
              </a:spcBef>
              <a:buClrTx/>
              <a:buNone/>
            </a:pPr>
            <a:r>
              <a:rPr lang="en-US" altLang="ja-JP" sz="1800" dirty="0">
                <a:latin typeface="+mn-ea"/>
              </a:rPr>
              <a:t>	2010	</a:t>
            </a:r>
            <a:r>
              <a:rPr lang="ja-JP" altLang="en-US" sz="1800" dirty="0">
                <a:solidFill>
                  <a:srgbClr val="0070C0"/>
                </a:solidFill>
                <a:latin typeface="+mn-ea"/>
              </a:rPr>
              <a:t>「漕艇通信」</a:t>
            </a:r>
            <a:r>
              <a:rPr lang="en-US" altLang="ja-JP" sz="1800" dirty="0">
                <a:solidFill>
                  <a:srgbClr val="0070C0"/>
                </a:solidFill>
                <a:latin typeface="+mn-ea"/>
              </a:rPr>
              <a:t>400</a:t>
            </a:r>
            <a:r>
              <a:rPr lang="ja-JP" altLang="en-US" sz="1800" dirty="0">
                <a:solidFill>
                  <a:srgbClr val="0070C0"/>
                </a:solidFill>
                <a:latin typeface="+mn-ea"/>
              </a:rPr>
              <a:t>号記念号発刊</a:t>
            </a:r>
          </a:p>
          <a:p>
            <a:pPr marL="0" indent="0">
              <a:lnSpc>
                <a:spcPct val="100000"/>
              </a:lnSpc>
              <a:spcBef>
                <a:spcPts val="0"/>
              </a:spcBef>
              <a:buClrTx/>
              <a:buNone/>
            </a:pPr>
            <a:r>
              <a:rPr lang="en-US" altLang="ja-JP" sz="1800" dirty="0">
                <a:latin typeface="+mn-ea"/>
              </a:rPr>
              <a:t>	2011	</a:t>
            </a:r>
            <a:r>
              <a:rPr lang="ja-JP" altLang="en-US" sz="1800" b="1" u="wavy" dirty="0" smtClean="0">
                <a:solidFill>
                  <a:srgbClr val="00B050"/>
                </a:solidFill>
                <a:latin typeface="+mn-ea"/>
              </a:rPr>
              <a:t>「</a:t>
            </a:r>
            <a:r>
              <a:rPr lang="en-US" altLang="ja-JP" sz="1800" b="1" u="wavy" dirty="0" smtClean="0">
                <a:solidFill>
                  <a:srgbClr val="00B050"/>
                </a:solidFill>
                <a:latin typeface="+mn-ea"/>
              </a:rPr>
              <a:t>FISA </a:t>
            </a:r>
            <a:r>
              <a:rPr lang="en-US" altLang="ja-JP" sz="1800" b="1" u="wavy" dirty="0">
                <a:solidFill>
                  <a:srgbClr val="00B050"/>
                </a:solidFill>
                <a:latin typeface="+mn-ea"/>
              </a:rPr>
              <a:t>World Rowing Tour –</a:t>
            </a:r>
            <a:r>
              <a:rPr lang="en-US" altLang="ja-JP" sz="1800" b="1" u="wavy" dirty="0" err="1">
                <a:solidFill>
                  <a:srgbClr val="00B050"/>
                </a:solidFill>
                <a:latin typeface="+mn-ea"/>
              </a:rPr>
              <a:t>Biwako</a:t>
            </a:r>
            <a:r>
              <a:rPr lang="en-US" altLang="ja-JP" sz="1800" b="1" u="wavy" dirty="0">
                <a:solidFill>
                  <a:srgbClr val="00B050"/>
                </a:solidFill>
                <a:latin typeface="+mn-ea"/>
              </a:rPr>
              <a:t>- </a:t>
            </a:r>
            <a:r>
              <a:rPr lang="ja-JP" altLang="en-US" sz="1800" b="1" u="wavy" dirty="0" smtClean="0">
                <a:solidFill>
                  <a:srgbClr val="00B050"/>
                </a:solidFill>
                <a:latin typeface="+mn-ea"/>
              </a:rPr>
              <a:t>」</a:t>
            </a:r>
            <a:r>
              <a:rPr lang="ja-JP" altLang="en-US" sz="1800" u="wavy" dirty="0" smtClean="0">
                <a:latin typeface="+mn-ea"/>
              </a:rPr>
              <a:t>を</a:t>
            </a:r>
            <a:r>
              <a:rPr lang="ja-JP" altLang="en-US" sz="1800" u="wavy" dirty="0">
                <a:latin typeface="+mn-ea"/>
              </a:rPr>
              <a:t>開催</a:t>
            </a:r>
            <a:endParaRPr lang="en-US" altLang="ja-JP" sz="1800" u="wavy" dirty="0">
              <a:latin typeface="+mn-ea"/>
            </a:endParaRPr>
          </a:p>
          <a:p>
            <a:pPr marL="0" indent="0">
              <a:lnSpc>
                <a:spcPct val="100000"/>
              </a:lnSpc>
              <a:spcBef>
                <a:spcPts val="0"/>
              </a:spcBef>
              <a:buClrTx/>
              <a:buNone/>
            </a:pPr>
            <a:r>
              <a:rPr lang="en-US" altLang="ja-JP" sz="1800" dirty="0">
                <a:latin typeface="+mn-ea"/>
              </a:rPr>
              <a:t>		</a:t>
            </a:r>
            <a:r>
              <a:rPr lang="ja-JP" altLang="en-US" sz="1800" dirty="0">
                <a:latin typeface="+mn-ea"/>
              </a:rPr>
              <a:t>世界ジュニア選手権日本代表派遣</a:t>
            </a:r>
            <a:endParaRPr lang="en-US" altLang="ja-JP" sz="1800" dirty="0">
              <a:latin typeface="+mn-ea"/>
            </a:endParaRPr>
          </a:p>
          <a:p>
            <a:pPr marL="0" indent="0">
              <a:lnSpc>
                <a:spcPct val="100000"/>
              </a:lnSpc>
              <a:spcBef>
                <a:spcPts val="0"/>
              </a:spcBef>
              <a:buClrTx/>
              <a:buNone/>
            </a:pPr>
            <a:r>
              <a:rPr lang="en-US" altLang="ja-JP" sz="1800" dirty="0">
                <a:latin typeface="+mn-ea"/>
              </a:rPr>
              <a:t>	2013	</a:t>
            </a:r>
            <a:r>
              <a:rPr lang="ja-JP" altLang="en-US" sz="1800" dirty="0">
                <a:latin typeface="+mn-ea"/>
              </a:rPr>
              <a:t>倶楽部創設者の古川宗壽</a:t>
            </a:r>
            <a:r>
              <a:rPr lang="en-US" altLang="ja-JP" sz="1800" dirty="0">
                <a:latin typeface="+mn-ea"/>
              </a:rPr>
              <a:t> </a:t>
            </a:r>
            <a:r>
              <a:rPr lang="ja-JP" altLang="en-US" sz="1800" dirty="0">
                <a:latin typeface="+mn-ea"/>
              </a:rPr>
              <a:t>永眠</a:t>
            </a:r>
            <a:endParaRPr lang="en-US" altLang="ja-JP" sz="1800" dirty="0">
              <a:solidFill>
                <a:srgbClr val="0070C0"/>
              </a:solidFill>
              <a:latin typeface="+mn-ea"/>
            </a:endParaRPr>
          </a:p>
          <a:p>
            <a:pPr marL="0" indent="0">
              <a:lnSpc>
                <a:spcPct val="100000"/>
              </a:lnSpc>
              <a:spcBef>
                <a:spcPts val="0"/>
              </a:spcBef>
              <a:buClrTx/>
              <a:buNone/>
            </a:pPr>
            <a:r>
              <a:rPr lang="en-US" altLang="ja-JP" sz="1800" dirty="0">
                <a:latin typeface="+mn-ea"/>
              </a:rPr>
              <a:t>	2014	</a:t>
            </a:r>
            <a:r>
              <a:rPr lang="ja-JP" altLang="en-US" sz="1800" dirty="0">
                <a:solidFill>
                  <a:srgbClr val="FF0000"/>
                </a:solidFill>
                <a:latin typeface="+mn-ea"/>
              </a:rPr>
              <a:t>マシンローイング大会に海外トップ選手を招待</a:t>
            </a:r>
            <a:endParaRPr lang="en-US" altLang="ja-JP" sz="1800" dirty="0">
              <a:solidFill>
                <a:srgbClr val="FF0000"/>
              </a:solidFill>
              <a:latin typeface="+mn-ea"/>
            </a:endParaRPr>
          </a:p>
          <a:p>
            <a:pPr marL="0" indent="0">
              <a:lnSpc>
                <a:spcPct val="100000"/>
              </a:lnSpc>
              <a:spcBef>
                <a:spcPts val="0"/>
              </a:spcBef>
              <a:buClrTx/>
              <a:buNone/>
            </a:pPr>
            <a:r>
              <a:rPr lang="en-US" altLang="ja-JP" sz="1800" dirty="0">
                <a:latin typeface="+mn-ea"/>
              </a:rPr>
              <a:t>	2015	</a:t>
            </a:r>
            <a:r>
              <a:rPr lang="ja-JP" altLang="en-US" sz="1800" dirty="0">
                <a:solidFill>
                  <a:srgbClr val="00B050"/>
                </a:solidFill>
                <a:latin typeface="+mn-ea"/>
              </a:rPr>
              <a:t>クラブハウス</a:t>
            </a:r>
            <a:r>
              <a:rPr lang="en-US" altLang="ja-JP" sz="1800" dirty="0">
                <a:solidFill>
                  <a:srgbClr val="00B050"/>
                </a:solidFill>
                <a:latin typeface="+mn-ea"/>
              </a:rPr>
              <a:t>(Furukawa House)</a:t>
            </a:r>
            <a:r>
              <a:rPr lang="ja-JP" altLang="en-US" sz="1800" dirty="0">
                <a:solidFill>
                  <a:srgbClr val="00B050"/>
                </a:solidFill>
                <a:latin typeface="+mn-ea"/>
              </a:rPr>
              <a:t>完成</a:t>
            </a:r>
            <a:endParaRPr lang="en-US" altLang="ja-JP" sz="1800" dirty="0">
              <a:solidFill>
                <a:srgbClr val="00B050"/>
              </a:solidFill>
              <a:latin typeface="+mn-ea"/>
            </a:endParaRPr>
          </a:p>
          <a:p>
            <a:pPr marL="0" indent="0">
              <a:lnSpc>
                <a:spcPct val="100000"/>
              </a:lnSpc>
              <a:spcBef>
                <a:spcPts val="0"/>
              </a:spcBef>
              <a:buClrTx/>
              <a:buNone/>
            </a:pPr>
            <a:r>
              <a:rPr lang="en-US" altLang="ja-JP" sz="1800" dirty="0">
                <a:solidFill>
                  <a:srgbClr val="00B050"/>
                </a:solidFill>
                <a:latin typeface="+mn-ea"/>
              </a:rPr>
              <a:t>		</a:t>
            </a:r>
            <a:r>
              <a:rPr lang="ja-JP" altLang="en-US" sz="1800" dirty="0">
                <a:solidFill>
                  <a:srgbClr val="00B050"/>
                </a:solidFill>
                <a:latin typeface="+mn-ea"/>
              </a:rPr>
              <a:t>大津市</a:t>
            </a:r>
            <a:r>
              <a:rPr lang="en-US" altLang="ja-JP" sz="1800" dirty="0">
                <a:solidFill>
                  <a:srgbClr val="00B050"/>
                </a:solidFill>
                <a:latin typeface="+mn-ea"/>
              </a:rPr>
              <a:t> </a:t>
            </a:r>
            <a:r>
              <a:rPr lang="ja-JP" altLang="en-US" sz="1800" dirty="0">
                <a:solidFill>
                  <a:srgbClr val="00B050"/>
                </a:solidFill>
                <a:latin typeface="+mn-ea"/>
              </a:rPr>
              <a:t>国体・オリンピックチャレンジ事業として</a:t>
            </a:r>
            <a:endParaRPr lang="en-US" altLang="ja-JP" sz="1800" dirty="0">
              <a:solidFill>
                <a:srgbClr val="00B050"/>
              </a:solidFill>
              <a:latin typeface="+mn-ea"/>
            </a:endParaRPr>
          </a:p>
          <a:p>
            <a:pPr marL="0" indent="0" algn="r">
              <a:lnSpc>
                <a:spcPct val="100000"/>
              </a:lnSpc>
              <a:spcBef>
                <a:spcPts val="0"/>
              </a:spcBef>
              <a:buClrTx/>
              <a:buNone/>
            </a:pPr>
            <a:r>
              <a:rPr lang="en-US" altLang="ja-JP" sz="1800" dirty="0">
                <a:solidFill>
                  <a:srgbClr val="00B050"/>
                </a:solidFill>
                <a:latin typeface="+mn-ea"/>
              </a:rPr>
              <a:t>		</a:t>
            </a:r>
            <a:r>
              <a:rPr lang="ja-JP" altLang="en-US" sz="1800" dirty="0">
                <a:solidFill>
                  <a:srgbClr val="00B050"/>
                </a:solidFill>
                <a:latin typeface="+mn-ea"/>
              </a:rPr>
              <a:t>小学生</a:t>
            </a:r>
            <a:r>
              <a:rPr lang="ja-JP" altLang="en-US" sz="1800" dirty="0">
                <a:solidFill>
                  <a:srgbClr val="00B050"/>
                </a:solidFill>
                <a:latin typeface="+mn-ea"/>
                <a:hlinkClick r:id="rId3"/>
              </a:rPr>
              <a:t>「ボート体験教室」</a:t>
            </a:r>
            <a:r>
              <a:rPr lang="ja-JP" altLang="en-US" sz="1800" dirty="0">
                <a:solidFill>
                  <a:srgbClr val="00B050"/>
                </a:solidFill>
                <a:latin typeface="+mn-ea"/>
              </a:rPr>
              <a:t>を開催</a:t>
            </a:r>
            <a:endParaRPr lang="en-US" altLang="ja-JP" sz="1800" dirty="0">
              <a:solidFill>
                <a:srgbClr val="00B050"/>
              </a:solidFill>
              <a:latin typeface="+mn-ea"/>
            </a:endParaRPr>
          </a:p>
          <a:p>
            <a:pPr marL="0" indent="0">
              <a:lnSpc>
                <a:spcPct val="100000"/>
              </a:lnSpc>
              <a:spcBef>
                <a:spcPts val="0"/>
              </a:spcBef>
              <a:buClrTx/>
              <a:buNone/>
            </a:pPr>
            <a:r>
              <a:rPr lang="en-US" altLang="ja-JP" sz="1800" dirty="0">
                <a:latin typeface="+mn-ea"/>
              </a:rPr>
              <a:t>	2016	</a:t>
            </a:r>
            <a:r>
              <a:rPr lang="ja-JP" altLang="en-US" sz="1800" dirty="0">
                <a:solidFill>
                  <a:srgbClr val="FF0000"/>
                </a:solidFill>
                <a:latin typeface="+mn-ea"/>
                <a:hlinkClick r:id="rId4"/>
              </a:rPr>
              <a:t>「しがスポーツ大使」</a:t>
            </a:r>
            <a:r>
              <a:rPr lang="ja-JP" altLang="en-US" sz="1800" dirty="0">
                <a:solidFill>
                  <a:srgbClr val="FF0000"/>
                </a:solidFill>
                <a:latin typeface="+mn-ea"/>
              </a:rPr>
              <a:t>に就任</a:t>
            </a:r>
            <a:endParaRPr lang="en-US" altLang="ja-JP" sz="1800" dirty="0">
              <a:solidFill>
                <a:srgbClr val="FF0000"/>
              </a:solidFill>
              <a:latin typeface="+mn-ea"/>
            </a:endParaRPr>
          </a:p>
          <a:p>
            <a:pPr marL="0" indent="0">
              <a:lnSpc>
                <a:spcPct val="100000"/>
              </a:lnSpc>
              <a:spcBef>
                <a:spcPts val="0"/>
              </a:spcBef>
              <a:buClrTx/>
              <a:buNone/>
            </a:pPr>
            <a:r>
              <a:rPr lang="en-US" altLang="ja-JP" sz="1800" dirty="0">
                <a:solidFill>
                  <a:srgbClr val="FF0000"/>
                </a:solidFill>
                <a:latin typeface="+mn-ea"/>
              </a:rPr>
              <a:t>		</a:t>
            </a:r>
            <a:r>
              <a:rPr lang="ja-JP" altLang="en-US" sz="1800" dirty="0">
                <a:solidFill>
                  <a:srgbClr val="FF0000"/>
                </a:solidFill>
                <a:latin typeface="+mn-ea"/>
              </a:rPr>
              <a:t>小学生向けジュニアボート教室</a:t>
            </a:r>
            <a:r>
              <a:rPr lang="ja-JP" altLang="en-US" sz="1800" dirty="0" smtClean="0">
                <a:solidFill>
                  <a:srgbClr val="FF0000"/>
                </a:solidFill>
                <a:latin typeface="+mn-ea"/>
              </a:rPr>
              <a:t>開校</a:t>
            </a:r>
            <a:endParaRPr lang="en-US" altLang="ja-JP" sz="1800" dirty="0" smtClean="0">
              <a:solidFill>
                <a:srgbClr val="FF0000"/>
              </a:solidFill>
              <a:latin typeface="+mn-ea"/>
            </a:endParaRPr>
          </a:p>
          <a:p>
            <a:pPr marL="0" indent="0">
              <a:lnSpc>
                <a:spcPct val="100000"/>
              </a:lnSpc>
              <a:spcBef>
                <a:spcPts val="0"/>
              </a:spcBef>
              <a:buClrTx/>
              <a:buNone/>
            </a:pPr>
            <a:r>
              <a:rPr lang="en-US" altLang="ja-JP" sz="1800" dirty="0">
                <a:latin typeface="+mn-ea"/>
              </a:rPr>
              <a:t>	</a:t>
            </a:r>
            <a:r>
              <a:rPr lang="en-US" altLang="ja-JP" sz="1800" dirty="0" smtClean="0">
                <a:latin typeface="+mn-ea"/>
              </a:rPr>
              <a:t>2017</a:t>
            </a:r>
            <a:r>
              <a:rPr lang="en-US" altLang="ja-JP" sz="1800" dirty="0">
                <a:latin typeface="+mn-ea"/>
              </a:rPr>
              <a:t>	</a:t>
            </a:r>
            <a:r>
              <a:rPr lang="ja-JP" altLang="en-US" sz="1800" dirty="0">
                <a:solidFill>
                  <a:schemeClr val="tx1"/>
                </a:solidFill>
                <a:latin typeface="+mn-ea"/>
              </a:rPr>
              <a:t> 「</a:t>
            </a:r>
            <a:r>
              <a:rPr lang="ja-JP" altLang="en-US" sz="1800" dirty="0" smtClean="0">
                <a:solidFill>
                  <a:srgbClr val="00B050"/>
                </a:solidFill>
                <a:latin typeface="+mn-ea"/>
                <a:hlinkClick r:id="rId5"/>
              </a:rPr>
              <a:t>認定</a:t>
            </a:r>
            <a:r>
              <a:rPr lang="ja-JP" altLang="en-US" sz="1800" dirty="0" smtClean="0">
                <a:solidFill>
                  <a:schemeClr val="tx1"/>
                </a:solidFill>
                <a:latin typeface="+mn-ea"/>
              </a:rPr>
              <a:t>特定非営利活動法人」として認められる。</a:t>
            </a:r>
            <a:endParaRPr lang="en-US" altLang="ja-JP" sz="1800" dirty="0">
              <a:solidFill>
                <a:schemeClr val="tx1"/>
              </a:solidFill>
              <a:latin typeface="+mn-ea"/>
            </a:endParaRPr>
          </a:p>
          <a:p>
            <a:pPr marL="0" indent="0">
              <a:lnSpc>
                <a:spcPct val="100000"/>
              </a:lnSpc>
              <a:spcBef>
                <a:spcPts val="0"/>
              </a:spcBef>
              <a:buClrTx/>
              <a:buNone/>
            </a:pPr>
            <a:endParaRPr lang="en-US" altLang="ja-JP" sz="1800" dirty="0">
              <a:solidFill>
                <a:srgbClr val="FF0000"/>
              </a:solidFill>
              <a:latin typeface="+mn-ea"/>
            </a:endParaRPr>
          </a:p>
        </p:txBody>
      </p:sp>
      <p:sp>
        <p:nvSpPr>
          <p:cNvPr id="4" name="フッター プレースホルダー 3"/>
          <p:cNvSpPr>
            <a:spLocks noGrp="1"/>
          </p:cNvSpPr>
          <p:nvPr>
            <p:ph type="ftr" sz="quarter" idx="11"/>
          </p:nvPr>
        </p:nvSpPr>
        <p:spPr>
          <a:xfrm>
            <a:off x="0" y="6484637"/>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80188" y="6302074"/>
            <a:ext cx="573161" cy="365125"/>
          </a:xfrm>
        </p:spPr>
        <p:txBody>
          <a:bodyPr/>
          <a:lstStyle/>
          <a:p>
            <a:fld id="{4FAB73BC-B049-4115-A692-8D63A059BFB8}" type="slidenum">
              <a:rPr lang="en-US" smtClean="0"/>
              <a:pPr/>
              <a:t>4</a:t>
            </a:fld>
            <a:endParaRPr lang="en-US" dirty="0"/>
          </a:p>
        </p:txBody>
      </p:sp>
      <p:pic>
        <p:nvPicPr>
          <p:cNvPr id="6" name="図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9511" y="2559434"/>
            <a:ext cx="845635" cy="1191035"/>
          </a:xfrm>
          <a:prstGeom prst="rect">
            <a:avLst/>
          </a:prstGeom>
        </p:spPr>
      </p:pic>
      <p:sp>
        <p:nvSpPr>
          <p:cNvPr id="8" name="角丸四角形吹き出し 7"/>
          <p:cNvSpPr/>
          <p:nvPr/>
        </p:nvSpPr>
        <p:spPr>
          <a:xfrm>
            <a:off x="7565231" y="1202093"/>
            <a:ext cx="1229915" cy="12717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HGMaruGothicMPRO" charset="-128"/>
                <a:ea typeface="HGMaruGothicMPRO" charset="-128"/>
                <a:cs typeface="HGMaruGothicMPRO" charset="-128"/>
              </a:rPr>
              <a:t>倶楽部の会報「漕艇通信」は、発刊以来欠号も合併号も無いのが誇りです。</a:t>
            </a:r>
          </a:p>
        </p:txBody>
      </p:sp>
      <p:sp>
        <p:nvSpPr>
          <p:cNvPr id="9" name="タイトル 1"/>
          <p:cNvSpPr txBox="1">
            <a:spLocks/>
          </p:cNvSpPr>
          <p:nvPr/>
        </p:nvSpPr>
        <p:spPr>
          <a:xfrm>
            <a:off x="0" y="0"/>
            <a:ext cx="9144000" cy="11222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a:lstStyle>
          <a:p>
            <a:r>
              <a:rPr lang="en-US" altLang="ja-JP" dirty="0" smtClean="0"/>
              <a:t>1.</a:t>
            </a:r>
            <a:r>
              <a:rPr lang="ja-JP" altLang="en-US" dirty="0" smtClean="0"/>
              <a:t>瀬田漕艇倶楽部の沿革　</a:t>
            </a:r>
            <a:r>
              <a:rPr lang="en-US" altLang="ja-JP" dirty="0" smtClean="0"/>
              <a:t>2006-2016</a:t>
            </a:r>
            <a:endParaRPr lang="ja-JP" altLang="en-US" dirty="0"/>
          </a:p>
        </p:txBody>
      </p:sp>
      <p:pic>
        <p:nvPicPr>
          <p:cNvPr id="2" name="図 1"/>
          <p:cNvPicPr>
            <a:picLocks noChangeAspect="1"/>
          </p:cNvPicPr>
          <p:nvPr/>
        </p:nvPicPr>
        <p:blipFill>
          <a:blip r:embed="rId8">
            <a:alphaModFix amt="90000"/>
            <a:extLst>
              <a:ext uri="{BEBA8EAE-BF5A-486C-A8C5-ECC9F3942E4B}">
                <a14:imgProps xmlns:a14="http://schemas.microsoft.com/office/drawing/2010/main">
                  <a14:imgLayer r:embed="rId9">
                    <a14:imgEffect>
                      <a14:sharpenSoften amount="18000"/>
                    </a14:imgEffect>
                    <a14:imgEffect>
                      <a14:brightnessContrast bright="22000" contrast="-43000"/>
                    </a14:imgEffect>
                  </a14:imgLayer>
                </a14:imgProps>
              </a:ext>
            </a:extLst>
          </a:blip>
          <a:stretch>
            <a:fillRect/>
          </a:stretch>
        </p:blipFill>
        <p:spPr>
          <a:xfrm>
            <a:off x="259393" y="3154951"/>
            <a:ext cx="1685745" cy="2996880"/>
          </a:xfrm>
          <a:prstGeom prst="rect">
            <a:avLst/>
          </a:prstGeom>
          <a:effectLst>
            <a:glow>
              <a:schemeClr val="accent1"/>
            </a:glow>
          </a:effectLst>
        </p:spPr>
      </p:pic>
    </p:spTree>
    <p:extLst>
      <p:ext uri="{BB962C8B-B14F-4D97-AF65-F5344CB8AC3E}">
        <p14:creationId xmlns:p14="http://schemas.microsoft.com/office/powerpoint/2010/main" val="29531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36845" y="149309"/>
            <a:ext cx="8687235" cy="960331"/>
          </a:xfrm>
        </p:spPr>
        <p:txBody>
          <a:bodyPr>
            <a:normAutofit/>
          </a:bodyPr>
          <a:lstStyle/>
          <a:p>
            <a:pPr algn="ctr"/>
            <a:r>
              <a:rPr lang="ja-JP" altLang="en-US" dirty="0" smtClean="0"/>
              <a:t>１</a:t>
            </a:r>
            <a:r>
              <a:rPr lang="en-US" altLang="ja-JP" dirty="0" smtClean="0"/>
              <a:t>.</a:t>
            </a:r>
            <a:r>
              <a:rPr lang="ja-JP" altLang="en-US" dirty="0" smtClean="0"/>
              <a:t>会員状況（</a:t>
            </a:r>
            <a:r>
              <a:rPr lang="en-US" altLang="ja-JP" dirty="0" smtClean="0"/>
              <a:t>2017</a:t>
            </a:r>
            <a:r>
              <a:rPr lang="ja-JP" altLang="en-US" dirty="0" smtClean="0"/>
              <a:t>年</a:t>
            </a:r>
            <a:r>
              <a:rPr lang="en-US" altLang="ja-JP" dirty="0" smtClean="0"/>
              <a:t>5</a:t>
            </a:r>
            <a:r>
              <a:rPr lang="ja-JP" altLang="en-US" dirty="0" smtClean="0"/>
              <a:t>月集計値）</a:t>
            </a:r>
            <a:endParaRPr kumimoji="1" lang="ja-JP" altLang="en-US" dirty="0"/>
          </a:p>
        </p:txBody>
      </p:sp>
      <p:pic>
        <p:nvPicPr>
          <p:cNvPr id="10" name="図 9"/>
          <p:cNvPicPr>
            <a:picLocks noChangeAspect="1"/>
          </p:cNvPicPr>
          <p:nvPr/>
        </p:nvPicPr>
        <p:blipFill>
          <a:blip r:embed="rId2"/>
          <a:stretch>
            <a:fillRect/>
          </a:stretch>
        </p:blipFill>
        <p:spPr>
          <a:xfrm>
            <a:off x="1814692" y="1109640"/>
            <a:ext cx="5531539" cy="4736778"/>
          </a:xfrm>
          <a:prstGeom prst="rect">
            <a:avLst/>
          </a:prstGeom>
        </p:spPr>
      </p:pic>
    </p:spTree>
    <p:extLst>
      <p:ext uri="{BB962C8B-B14F-4D97-AF65-F5344CB8AC3E}">
        <p14:creationId xmlns:p14="http://schemas.microsoft.com/office/powerpoint/2010/main" val="877628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6845" y="149309"/>
            <a:ext cx="8687235" cy="960331"/>
          </a:xfrm>
        </p:spPr>
        <p:txBody>
          <a:bodyPr>
            <a:normAutofit/>
          </a:bodyPr>
          <a:lstStyle/>
          <a:p>
            <a:pPr algn="ctr"/>
            <a:r>
              <a:rPr lang="ja-JP" altLang="en-US" dirty="0" smtClean="0"/>
              <a:t>１</a:t>
            </a:r>
            <a:r>
              <a:rPr lang="en-US" altLang="ja-JP" dirty="0" smtClean="0"/>
              <a:t>.</a:t>
            </a:r>
            <a:r>
              <a:rPr lang="ja-JP" altLang="en-US" dirty="0" smtClean="0"/>
              <a:t>主な戦績　（全国大会・国際大会）</a:t>
            </a:r>
            <a:endParaRPr kumimoji="1" lang="ja-JP" altLang="en-US" dirty="0"/>
          </a:p>
        </p:txBody>
      </p:sp>
      <p:sp>
        <p:nvSpPr>
          <p:cNvPr id="3" name="コンテンツ プレースホルダー 2"/>
          <p:cNvSpPr>
            <a:spLocks noGrp="1"/>
          </p:cNvSpPr>
          <p:nvPr>
            <p:ph sz="quarter" idx="13"/>
          </p:nvPr>
        </p:nvSpPr>
        <p:spPr>
          <a:xfrm>
            <a:off x="335666" y="1109639"/>
            <a:ext cx="8052686" cy="5364337"/>
          </a:xfrm>
        </p:spPr>
        <p:txBody>
          <a:bodyPr>
            <a:noAutofit/>
          </a:bodyPr>
          <a:lstStyle/>
          <a:p>
            <a:pPr marL="0" indent="0">
              <a:lnSpc>
                <a:spcPct val="100000"/>
              </a:lnSpc>
              <a:spcBef>
                <a:spcPts val="0"/>
              </a:spcBef>
              <a:buNone/>
            </a:pPr>
            <a:r>
              <a:rPr lang="ja-JP" altLang="en-US" sz="1800" dirty="0" smtClean="0">
                <a:solidFill>
                  <a:srgbClr val="FF0000"/>
                </a:solidFill>
              </a:rPr>
              <a:t>・全日本軽量級選手権などに若手選手を輩出</a:t>
            </a:r>
            <a:endParaRPr lang="en-US" altLang="ja-JP" sz="1800" dirty="0" smtClean="0">
              <a:solidFill>
                <a:srgbClr val="FF0000"/>
              </a:solidFill>
            </a:endParaRPr>
          </a:p>
          <a:p>
            <a:pPr marL="0" indent="0">
              <a:lnSpc>
                <a:spcPct val="100000"/>
              </a:lnSpc>
              <a:spcBef>
                <a:spcPts val="0"/>
              </a:spcBef>
              <a:buNone/>
            </a:pPr>
            <a:r>
              <a:rPr lang="ja-JP" altLang="en-US" sz="1800" dirty="0">
                <a:solidFill>
                  <a:srgbClr val="FF0000"/>
                </a:solidFill>
              </a:rPr>
              <a:t>　</a:t>
            </a:r>
            <a:r>
              <a:rPr lang="ja-JP" altLang="en-US" sz="1800" dirty="0" smtClean="0"/>
              <a:t>全日本軽量級選手権（５月）、全日本選手権（１０月）、全日本新人選手権（１１月）</a:t>
            </a:r>
            <a:endParaRPr lang="en-US" altLang="ja-JP" sz="1800" dirty="0" smtClean="0"/>
          </a:p>
          <a:p>
            <a:pPr marL="0" indent="0">
              <a:lnSpc>
                <a:spcPct val="100000"/>
              </a:lnSpc>
              <a:spcBef>
                <a:spcPts val="0"/>
              </a:spcBef>
              <a:buNone/>
            </a:pPr>
            <a:r>
              <a:rPr lang="en-US" altLang="ja-JP" sz="1800" dirty="0" smtClean="0"/>
              <a:t>	</a:t>
            </a:r>
            <a:r>
              <a:rPr lang="ja-JP" altLang="en-US" sz="1800" dirty="0" smtClean="0"/>
              <a:t>決勝進出するも、なかなかメダルには届かない。</a:t>
            </a:r>
            <a:endParaRPr lang="en-US" altLang="ja-JP" sz="1800" dirty="0" smtClean="0"/>
          </a:p>
          <a:p>
            <a:pPr marL="0" indent="0">
              <a:lnSpc>
                <a:spcPct val="100000"/>
              </a:lnSpc>
              <a:spcBef>
                <a:spcPts val="0"/>
              </a:spcBef>
              <a:buNone/>
            </a:pPr>
            <a:r>
              <a:rPr lang="en-US" altLang="ja-JP" sz="1800" dirty="0"/>
              <a:t>	</a:t>
            </a:r>
          </a:p>
          <a:p>
            <a:pPr marL="0" indent="0" algn="r">
              <a:lnSpc>
                <a:spcPct val="100000"/>
              </a:lnSpc>
              <a:spcBef>
                <a:spcPts val="0"/>
              </a:spcBef>
              <a:buNone/>
            </a:pPr>
            <a:r>
              <a:rPr lang="ja-JP" altLang="en-US" sz="1800" dirty="0" smtClean="0">
                <a:solidFill>
                  <a:srgbClr val="0070C0"/>
                </a:solidFill>
              </a:rPr>
              <a:t>・ワールド</a:t>
            </a:r>
            <a:r>
              <a:rPr lang="en-US" altLang="ja-JP" sz="1800" dirty="0" smtClean="0">
                <a:solidFill>
                  <a:srgbClr val="0070C0"/>
                </a:solidFill>
              </a:rPr>
              <a:t> </a:t>
            </a:r>
            <a:r>
              <a:rPr lang="ja-JP" altLang="en-US" sz="1800" dirty="0" smtClean="0">
                <a:solidFill>
                  <a:srgbClr val="0070C0"/>
                </a:solidFill>
              </a:rPr>
              <a:t>ローイング</a:t>
            </a:r>
            <a:r>
              <a:rPr lang="en-US" altLang="ja-JP" sz="1800" dirty="0" smtClean="0">
                <a:solidFill>
                  <a:srgbClr val="0070C0"/>
                </a:solidFill>
              </a:rPr>
              <a:t> </a:t>
            </a:r>
            <a:r>
              <a:rPr lang="ja-JP" altLang="en-US" sz="1800" dirty="0" smtClean="0">
                <a:solidFill>
                  <a:srgbClr val="0070C0"/>
                </a:solidFill>
              </a:rPr>
              <a:t>マスターズ</a:t>
            </a:r>
            <a:endParaRPr lang="en-US" altLang="ja-JP" sz="1800" dirty="0" smtClean="0">
              <a:solidFill>
                <a:srgbClr val="0070C0"/>
              </a:solidFill>
            </a:endParaRPr>
          </a:p>
          <a:p>
            <a:pPr marL="0" indent="0" algn="r">
              <a:lnSpc>
                <a:spcPct val="100000"/>
              </a:lnSpc>
              <a:spcBef>
                <a:spcPts val="0"/>
              </a:spcBef>
              <a:buNone/>
            </a:pPr>
            <a:r>
              <a:rPr lang="ja-JP" altLang="en-US" sz="1800" dirty="0" smtClean="0"/>
              <a:t>安達選手</a:t>
            </a:r>
            <a:r>
              <a:rPr lang="en-US" altLang="ja-JP" sz="1800" dirty="0" smtClean="0"/>
              <a:t>(70</a:t>
            </a:r>
            <a:r>
              <a:rPr lang="ja-JP" altLang="en-US" sz="1800" dirty="0" smtClean="0"/>
              <a:t>歳</a:t>
            </a:r>
            <a:r>
              <a:rPr lang="en-US" altLang="ja-JP" sz="1800" dirty="0" smtClean="0"/>
              <a:t>)</a:t>
            </a:r>
            <a:r>
              <a:rPr lang="ja-JP" altLang="en-US" sz="1800" dirty="0" smtClean="0"/>
              <a:t>が金メダル３個</a:t>
            </a:r>
            <a:endParaRPr lang="en-US" altLang="ja-JP" sz="1800" dirty="0" smtClean="0"/>
          </a:p>
          <a:p>
            <a:pPr marL="0" indent="0" algn="r">
              <a:lnSpc>
                <a:spcPct val="100000"/>
              </a:lnSpc>
              <a:spcBef>
                <a:spcPts val="0"/>
              </a:spcBef>
              <a:buNone/>
            </a:pPr>
            <a:r>
              <a:rPr lang="en-US" altLang="ja-JP" sz="1800" dirty="0" smtClean="0"/>
              <a:t> </a:t>
            </a:r>
            <a:r>
              <a:rPr lang="en-US" altLang="ja-JP" sz="1800" dirty="0" smtClean="0">
                <a:solidFill>
                  <a:srgbClr val="FF0000"/>
                </a:solidFill>
              </a:rPr>
              <a:t>2017</a:t>
            </a:r>
            <a:r>
              <a:rPr lang="ja-JP" altLang="en-US" sz="1800" dirty="0" smtClean="0">
                <a:solidFill>
                  <a:srgbClr val="FF0000"/>
                </a:solidFill>
              </a:rPr>
              <a:t>　　　　　　　　　　　　　　　　。</a:t>
            </a:r>
            <a:endParaRPr lang="en-US" altLang="ja-JP" sz="1800" dirty="0">
              <a:solidFill>
                <a:srgbClr val="FF0000"/>
              </a:solidFill>
            </a:endParaRPr>
          </a:p>
          <a:p>
            <a:pPr marL="0" indent="0" algn="r">
              <a:lnSpc>
                <a:spcPct val="100000"/>
              </a:lnSpc>
              <a:spcBef>
                <a:spcPts val="0"/>
              </a:spcBef>
              <a:buNone/>
            </a:pPr>
            <a:r>
              <a:rPr lang="ja-JP" altLang="en-US" sz="1800" dirty="0">
                <a:solidFill>
                  <a:srgbClr val="FF0000"/>
                </a:solidFill>
              </a:rPr>
              <a:t>スロベニア　</a:t>
            </a:r>
            <a:r>
              <a:rPr lang="en-US" altLang="ja-JP" sz="1800" dirty="0" smtClean="0">
                <a:solidFill>
                  <a:srgbClr val="FF0000"/>
                </a:solidFill>
              </a:rPr>
              <a:t>BLED</a:t>
            </a:r>
            <a:r>
              <a:rPr lang="ja-JP" altLang="en-US" sz="1800" dirty="0" smtClean="0">
                <a:solidFill>
                  <a:srgbClr val="FF0000"/>
                </a:solidFill>
              </a:rPr>
              <a:t>湖　</a:t>
            </a:r>
            <a:r>
              <a:rPr lang="ja-JP" altLang="en-US" sz="1800" dirty="0" smtClean="0"/>
              <a:t>　　　　。。。</a:t>
            </a:r>
            <a:endParaRPr lang="en-US" altLang="ja-JP" sz="1800" dirty="0"/>
          </a:p>
          <a:p>
            <a:pPr marL="0" indent="0">
              <a:lnSpc>
                <a:spcPct val="100000"/>
              </a:lnSpc>
              <a:spcBef>
                <a:spcPts val="0"/>
              </a:spcBef>
              <a:buNone/>
            </a:pPr>
            <a:endParaRPr lang="en-US" altLang="ja-JP" sz="1800" dirty="0"/>
          </a:p>
          <a:p>
            <a:pPr marL="0" indent="0">
              <a:lnSpc>
                <a:spcPct val="100000"/>
              </a:lnSpc>
              <a:spcBef>
                <a:spcPts val="0"/>
              </a:spcBef>
              <a:buNone/>
            </a:pPr>
            <a:endParaRPr lang="en-US" altLang="ja-JP" sz="1800" dirty="0" smtClean="0"/>
          </a:p>
          <a:p>
            <a:pPr marL="0" indent="0">
              <a:lnSpc>
                <a:spcPct val="100000"/>
              </a:lnSpc>
              <a:spcBef>
                <a:spcPts val="0"/>
              </a:spcBef>
              <a:buNone/>
            </a:pPr>
            <a:endParaRPr lang="en-US" altLang="ja-JP" sz="1800" dirty="0"/>
          </a:p>
          <a:p>
            <a:pPr marL="0" indent="0">
              <a:lnSpc>
                <a:spcPct val="100000"/>
              </a:lnSpc>
              <a:spcBef>
                <a:spcPts val="0"/>
              </a:spcBef>
              <a:buNone/>
            </a:pPr>
            <a:endParaRPr lang="en-US" altLang="ja-JP" sz="1800" dirty="0"/>
          </a:p>
          <a:p>
            <a:pPr marL="0" indent="0">
              <a:lnSpc>
                <a:spcPct val="100000"/>
              </a:lnSpc>
              <a:spcBef>
                <a:spcPts val="0"/>
              </a:spcBef>
              <a:buNone/>
            </a:pPr>
            <a:r>
              <a:rPr lang="ja-JP" altLang="en-US" sz="1800" dirty="0"/>
              <a:t/>
            </a:r>
            <a:br>
              <a:rPr lang="ja-JP" altLang="en-US" sz="1800" dirty="0"/>
            </a:br>
            <a:r>
              <a:rPr lang="ja-JP" altLang="en-US" sz="1800" dirty="0">
                <a:solidFill>
                  <a:srgbClr val="0070C0"/>
                </a:solidFill>
              </a:rPr>
              <a:t>・全国市町村交流レガッタ参戦</a:t>
            </a:r>
            <a:endParaRPr lang="en-US" altLang="ja-JP" sz="1800" dirty="0">
              <a:solidFill>
                <a:srgbClr val="0070C0"/>
              </a:solidFill>
            </a:endParaRPr>
          </a:p>
          <a:p>
            <a:pPr marL="0" indent="0">
              <a:lnSpc>
                <a:spcPct val="100000"/>
              </a:lnSpc>
              <a:spcBef>
                <a:spcPts val="0"/>
              </a:spcBef>
              <a:buNone/>
            </a:pPr>
            <a:r>
              <a:rPr lang="ja-JP" altLang="en-US" sz="1800" dirty="0">
                <a:solidFill>
                  <a:schemeClr val="tx1"/>
                </a:solidFill>
              </a:rPr>
              <a:t>　主に熟年の部で参戦し好</a:t>
            </a:r>
            <a:r>
              <a:rPr lang="ja-JP" altLang="en-US" sz="1800" dirty="0" smtClean="0">
                <a:solidFill>
                  <a:schemeClr val="tx1"/>
                </a:solidFill>
              </a:rPr>
              <a:t>成績を残す。</a:t>
            </a:r>
            <a:r>
              <a:rPr lang="en-US" altLang="ja-JP" sz="1800" dirty="0">
                <a:solidFill>
                  <a:srgbClr val="FF0000"/>
                </a:solidFill>
              </a:rPr>
              <a:t>	</a:t>
            </a:r>
          </a:p>
          <a:p>
            <a:pPr marL="0" indent="0">
              <a:lnSpc>
                <a:spcPct val="100000"/>
              </a:lnSpc>
              <a:spcBef>
                <a:spcPts val="0"/>
              </a:spcBef>
              <a:buNone/>
            </a:pPr>
            <a:r>
              <a:rPr lang="en-US" altLang="ja-JP" sz="1800" dirty="0"/>
              <a:t>	</a:t>
            </a:r>
            <a:r>
              <a:rPr lang="ja-JP" altLang="en-US" sz="1800" dirty="0"/>
              <a:t>第</a:t>
            </a:r>
            <a:r>
              <a:rPr lang="en-US" altLang="ja-JP" sz="1800" dirty="0"/>
              <a:t>22</a:t>
            </a:r>
            <a:r>
              <a:rPr lang="ja-JP" altLang="en-US" sz="1800" dirty="0"/>
              <a:t>回　</a:t>
            </a:r>
            <a:r>
              <a:rPr lang="ja-JP" altLang="en-US" sz="1800" dirty="0">
                <a:hlinkClick r:id="rId2"/>
              </a:rPr>
              <a:t>新潟阿賀大会　熟年女子４位</a:t>
            </a:r>
            <a:endParaRPr lang="en-US" altLang="ja-JP" sz="1800" dirty="0"/>
          </a:p>
          <a:p>
            <a:pPr marL="0" indent="0">
              <a:lnSpc>
                <a:spcPct val="100000"/>
              </a:lnSpc>
              <a:spcBef>
                <a:spcPts val="0"/>
              </a:spcBef>
              <a:buNone/>
            </a:pPr>
            <a:r>
              <a:rPr lang="en-US" altLang="ja-JP" sz="1800" dirty="0"/>
              <a:t>	</a:t>
            </a:r>
            <a:r>
              <a:rPr lang="ja-JP" altLang="en-US" sz="1800" dirty="0"/>
              <a:t>第</a:t>
            </a:r>
            <a:r>
              <a:rPr lang="en-US" altLang="ja-JP" sz="1800" dirty="0"/>
              <a:t>23</a:t>
            </a:r>
            <a:r>
              <a:rPr lang="ja-JP" altLang="en-US" sz="1800" dirty="0"/>
              <a:t>回　</a:t>
            </a:r>
            <a:r>
              <a:rPr lang="ja-JP" altLang="en-US" sz="1800" dirty="0">
                <a:hlinkClick r:id="rId3"/>
              </a:rPr>
              <a:t>秋田大潟大会　熟年男子２位</a:t>
            </a:r>
            <a:endParaRPr lang="en-US" altLang="ja-JP" sz="1800" dirty="0"/>
          </a:p>
          <a:p>
            <a:pPr marL="0" indent="0">
              <a:lnSpc>
                <a:spcPct val="100000"/>
              </a:lnSpc>
              <a:spcBef>
                <a:spcPts val="0"/>
              </a:spcBef>
              <a:buNone/>
            </a:pPr>
            <a:r>
              <a:rPr lang="en-US" altLang="ja-JP" sz="1800" dirty="0"/>
              <a:t>	</a:t>
            </a:r>
            <a:r>
              <a:rPr lang="ja-JP" altLang="en-US" sz="1800" dirty="0"/>
              <a:t>第</a:t>
            </a:r>
            <a:r>
              <a:rPr lang="en-US" altLang="ja-JP" sz="1800" dirty="0"/>
              <a:t>24</a:t>
            </a:r>
            <a:r>
              <a:rPr lang="ja-JP" altLang="en-US" sz="1800" dirty="0"/>
              <a:t>回　</a:t>
            </a:r>
            <a:r>
              <a:rPr lang="ja-JP" altLang="en-US" sz="1800" dirty="0">
                <a:hlinkClick r:id="rId4"/>
              </a:rPr>
              <a:t>石川津幡大会　熟年男子</a:t>
            </a:r>
            <a:r>
              <a:rPr lang="ja-JP" altLang="en-US" sz="1800" dirty="0" smtClean="0">
                <a:hlinkClick r:id="rId4"/>
              </a:rPr>
              <a:t>優勝</a:t>
            </a:r>
            <a:endParaRPr lang="en-US" altLang="ja-JP" sz="1800" dirty="0" smtClean="0"/>
          </a:p>
          <a:p>
            <a:pPr marL="0" indent="0">
              <a:lnSpc>
                <a:spcPct val="100000"/>
              </a:lnSpc>
              <a:spcBef>
                <a:spcPts val="0"/>
              </a:spcBef>
              <a:buNone/>
            </a:pPr>
            <a:r>
              <a:rPr lang="en-US" altLang="ja-JP" sz="1800" dirty="0"/>
              <a:t>	</a:t>
            </a:r>
            <a:r>
              <a:rPr lang="ja-JP" altLang="en-US" sz="1800" dirty="0" smtClean="0"/>
              <a:t>第</a:t>
            </a:r>
            <a:r>
              <a:rPr lang="en-US" altLang="ja-JP" sz="1800" dirty="0" smtClean="0"/>
              <a:t>26</a:t>
            </a:r>
            <a:r>
              <a:rPr lang="ja-JP" altLang="en-US" sz="1800" dirty="0" smtClean="0"/>
              <a:t>回</a:t>
            </a:r>
            <a:r>
              <a:rPr lang="ja-JP" altLang="en-US" sz="1800" dirty="0"/>
              <a:t>　</a:t>
            </a:r>
            <a:r>
              <a:rPr lang="ja-JP" altLang="en-US" sz="1800" dirty="0" smtClean="0">
                <a:hlinkClick r:id="rId5"/>
              </a:rPr>
              <a:t>秋田由利本荘大会</a:t>
            </a:r>
            <a:r>
              <a:rPr lang="ja-JP" altLang="en-US" sz="1800" dirty="0">
                <a:hlinkClick r:id="rId5"/>
              </a:rPr>
              <a:t>　熟年男子優勝</a:t>
            </a:r>
            <a:endParaRPr lang="en-US" altLang="ja-JP" sz="1800" dirty="0"/>
          </a:p>
          <a:p>
            <a:pPr marL="0" indent="0">
              <a:lnSpc>
                <a:spcPct val="100000"/>
              </a:lnSpc>
              <a:spcBef>
                <a:spcPts val="0"/>
              </a:spcBef>
              <a:buNone/>
            </a:pPr>
            <a:r>
              <a:rPr lang="en-US" altLang="ja-JP" sz="1800" dirty="0">
                <a:solidFill>
                  <a:srgbClr val="0070C0"/>
                </a:solidFill>
              </a:rPr>
              <a:t>	</a:t>
            </a:r>
            <a:endParaRPr lang="ja-JP" altLang="en-US" sz="1800" dirty="0">
              <a:solidFill>
                <a:srgbClr val="0070C0"/>
              </a:solidFill>
            </a:endParaRPr>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19990" y="6473976"/>
            <a:ext cx="573161" cy="365125"/>
          </a:xfrm>
        </p:spPr>
        <p:txBody>
          <a:bodyPr/>
          <a:lstStyle/>
          <a:p>
            <a:fld id="{4FAB73BC-B049-4115-A692-8D63A059BFB8}" type="slidenum">
              <a:rPr lang="en-US" smtClean="0"/>
              <a:pPr/>
              <a:t>6</a:t>
            </a:fld>
            <a:endParaRPr lang="en-US" dirty="0"/>
          </a:p>
        </p:txBody>
      </p:sp>
      <p:pic>
        <p:nvPicPr>
          <p:cNvPr id="8" name="図 7">
            <a:hlinkClick r:id="rId6"/>
          </p:cNvPr>
          <p:cNvPicPr>
            <a:picLocks noChangeAspect="1"/>
          </p:cNvPicPr>
          <p:nvPr/>
        </p:nvPicPr>
        <p:blipFill>
          <a:blip r:embed="rId7"/>
          <a:stretch>
            <a:fillRect/>
          </a:stretch>
        </p:blipFill>
        <p:spPr>
          <a:xfrm>
            <a:off x="5610428" y="4486024"/>
            <a:ext cx="2650602" cy="1987952"/>
          </a:xfrm>
          <a:prstGeom prst="rect">
            <a:avLst/>
          </a:prstGeom>
        </p:spPr>
      </p:pic>
      <p:pic>
        <p:nvPicPr>
          <p:cNvPr id="7" name="図 6">
            <a:hlinkClick r:id="rId8"/>
          </p:cNvPr>
          <p:cNvPicPr>
            <a:picLocks noChangeAspect="1"/>
          </p:cNvPicPr>
          <p:nvPr/>
        </p:nvPicPr>
        <p:blipFill>
          <a:blip r:embed="rId9">
            <a:extLst>
              <a:ext uri="{BEBA8EAE-BF5A-486C-A8C5-ECC9F3942E4B}">
                <a14:imgProps xmlns:a14="http://schemas.microsoft.com/office/drawing/2010/main">
                  <a14:imgLayer r:embed="rId10">
                    <a14:imgEffect>
                      <a14:brightnessContrast bright="26000"/>
                    </a14:imgEffect>
                  </a14:imgLayer>
                </a14:imgProps>
              </a:ext>
            </a:extLst>
          </a:blip>
          <a:stretch>
            <a:fillRect/>
          </a:stretch>
        </p:blipFill>
        <p:spPr>
          <a:xfrm>
            <a:off x="7199453" y="2940956"/>
            <a:ext cx="1756057" cy="1949179"/>
          </a:xfrm>
          <a:prstGeom prst="rect">
            <a:avLst/>
          </a:prstGeom>
          <a:effectLst>
            <a:glow>
              <a:schemeClr val="accent1">
                <a:alpha val="36000"/>
              </a:schemeClr>
            </a:glow>
          </a:effectLst>
        </p:spPr>
      </p:pic>
      <p:pic>
        <p:nvPicPr>
          <p:cNvPr id="9" name="図 8">
            <a:hlinkClick r:id="rId11"/>
          </p:cNvPr>
          <p:cNvPicPr>
            <a:picLocks noChangeAspect="1"/>
          </p:cNvPicPr>
          <p:nvPr/>
        </p:nvPicPr>
        <p:blipFill>
          <a:blip r:embed="rId12"/>
          <a:stretch>
            <a:fillRect/>
          </a:stretch>
        </p:blipFill>
        <p:spPr>
          <a:xfrm>
            <a:off x="1301453" y="2125983"/>
            <a:ext cx="3394626" cy="1792489"/>
          </a:xfrm>
          <a:prstGeom prst="rect">
            <a:avLst/>
          </a:prstGeom>
        </p:spPr>
      </p:pic>
      <p:pic>
        <p:nvPicPr>
          <p:cNvPr id="10" name="図 9"/>
          <p:cNvPicPr>
            <a:picLocks noChangeAspect="1"/>
          </p:cNvPicPr>
          <p:nvPr/>
        </p:nvPicPr>
        <p:blipFill>
          <a:blip r:embed="rId13"/>
          <a:stretch>
            <a:fillRect/>
          </a:stretch>
        </p:blipFill>
        <p:spPr>
          <a:xfrm>
            <a:off x="5263237" y="3340962"/>
            <a:ext cx="1736203" cy="920591"/>
          </a:xfrm>
          <a:prstGeom prst="rect">
            <a:avLst/>
          </a:prstGeom>
        </p:spPr>
      </p:pic>
    </p:spTree>
    <p:extLst>
      <p:ext uri="{BB962C8B-B14F-4D97-AF65-F5344CB8AC3E}">
        <p14:creationId xmlns:p14="http://schemas.microsoft.com/office/powerpoint/2010/main" val="27832101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3"/>
          </p:nvPr>
        </p:nvSpPr>
        <p:spPr>
          <a:xfrm>
            <a:off x="632672" y="925975"/>
            <a:ext cx="7917026" cy="5752617"/>
          </a:xfrm>
        </p:spPr>
        <p:txBody>
          <a:bodyPr>
            <a:noAutofit/>
          </a:bodyPr>
          <a:lstStyle/>
          <a:p>
            <a:pPr marL="0" indent="0">
              <a:lnSpc>
                <a:spcPct val="100000"/>
              </a:lnSpc>
              <a:spcBef>
                <a:spcPts val="0"/>
              </a:spcBef>
              <a:buNone/>
            </a:pPr>
            <a:r>
              <a:rPr lang="ja-JP" altLang="en-US" sz="1800" dirty="0">
                <a:solidFill>
                  <a:srgbClr val="FF0000"/>
                </a:solidFill>
              </a:rPr>
              <a:t>・</a:t>
            </a:r>
            <a:r>
              <a:rPr lang="en-US" altLang="ja-JP" sz="1800" dirty="0">
                <a:solidFill>
                  <a:srgbClr val="FF0000"/>
                </a:solidFill>
              </a:rPr>
              <a:t>Head of The Seta (1993-</a:t>
            </a:r>
            <a:r>
              <a:rPr lang="en-US" altLang="ja-JP" sz="1800" dirty="0" smtClean="0">
                <a:solidFill>
                  <a:srgbClr val="FF0000"/>
                </a:solidFill>
              </a:rPr>
              <a:t>)</a:t>
            </a:r>
            <a:endParaRPr lang="en-US" altLang="ja-JP" sz="1800" dirty="0"/>
          </a:p>
          <a:p>
            <a:pPr marL="0" indent="0">
              <a:lnSpc>
                <a:spcPct val="100000"/>
              </a:lnSpc>
              <a:spcBef>
                <a:spcPts val="0"/>
              </a:spcBef>
              <a:buNone/>
            </a:pPr>
            <a:r>
              <a:rPr lang="ja-JP" altLang="en-US" sz="1800" dirty="0"/>
              <a:t>　</a:t>
            </a:r>
            <a:r>
              <a:rPr lang="en-US" altLang="ja-JP" sz="1800" dirty="0" smtClean="0">
                <a:latin typeface="+mn-ea"/>
                <a:cs typeface="HGMaruGothicMPRO" charset="-128"/>
              </a:rPr>
              <a:t>2016</a:t>
            </a:r>
            <a:r>
              <a:rPr lang="ja-JP" altLang="en-US" sz="1800" dirty="0" smtClean="0">
                <a:latin typeface="+mn-ea"/>
                <a:cs typeface="HGMaruGothicMPRO" charset="-128"/>
              </a:rPr>
              <a:t>年</a:t>
            </a:r>
            <a:r>
              <a:rPr lang="ja-JP" altLang="en-US" sz="1800" dirty="0">
                <a:latin typeface="+mn-ea"/>
                <a:cs typeface="HGMaruGothicMPRO" charset="-128"/>
              </a:rPr>
              <a:t>は</a:t>
            </a:r>
            <a:r>
              <a:rPr lang="en-US" altLang="ja-JP" sz="1800" dirty="0">
                <a:latin typeface="+mn-ea"/>
                <a:cs typeface="HGMaruGothicMPRO" charset="-128"/>
              </a:rPr>
              <a:t>11</a:t>
            </a:r>
            <a:r>
              <a:rPr lang="ja-JP" altLang="en-US" sz="1800" dirty="0" smtClean="0">
                <a:latin typeface="+mn-ea"/>
                <a:cs typeface="HGMaruGothicMPRO" charset="-128"/>
              </a:rPr>
              <a:t>月</a:t>
            </a:r>
            <a:r>
              <a:rPr lang="en-US" altLang="ja-JP" sz="1800" dirty="0" smtClean="0">
                <a:latin typeface="+mn-ea"/>
                <a:cs typeface="HGMaruGothicMPRO" charset="-128"/>
              </a:rPr>
              <a:t>26-27</a:t>
            </a:r>
            <a:r>
              <a:rPr lang="ja-JP" altLang="en-US" sz="1800" dirty="0" smtClean="0">
                <a:latin typeface="+mn-ea"/>
                <a:cs typeface="HGMaruGothicMPRO" charset="-128"/>
              </a:rPr>
              <a:t>日</a:t>
            </a:r>
            <a:r>
              <a:rPr lang="ja-JP" altLang="en-US" sz="1800" dirty="0">
                <a:latin typeface="+mn-ea"/>
                <a:cs typeface="HGMaruGothicMPRO" charset="-128"/>
              </a:rPr>
              <a:t>で開催。</a:t>
            </a:r>
            <a:endParaRPr lang="en-US" altLang="ja-JP" sz="1800" dirty="0">
              <a:latin typeface="+mn-ea"/>
              <a:cs typeface="HGMaruGothicMPRO" charset="-128"/>
            </a:endParaRPr>
          </a:p>
          <a:p>
            <a:pPr marL="0" indent="0">
              <a:lnSpc>
                <a:spcPct val="100000"/>
              </a:lnSpc>
              <a:spcBef>
                <a:spcPts val="0"/>
              </a:spcBef>
              <a:buNone/>
            </a:pPr>
            <a:r>
              <a:rPr lang="ja-JP" altLang="en-US" sz="1800" dirty="0">
                <a:latin typeface="+mn-ea"/>
                <a:cs typeface="HGMaruGothicMPRO" charset="-128"/>
              </a:rPr>
              <a:t>　瀬田川の</a:t>
            </a:r>
            <a:r>
              <a:rPr lang="en-US" altLang="ja-JP" sz="1800" dirty="0">
                <a:latin typeface="+mn-ea"/>
                <a:cs typeface="HGMaruGothicMPRO" charset="-128"/>
              </a:rPr>
              <a:t>NO.1</a:t>
            </a:r>
            <a:r>
              <a:rPr lang="ja-JP" altLang="en-US" sz="1800" dirty="0">
                <a:latin typeface="+mn-ea"/>
                <a:cs typeface="HGMaruGothicMPRO" charset="-128"/>
              </a:rPr>
              <a:t>を決める瀬田川往復長距離レース。</a:t>
            </a:r>
            <a:endParaRPr lang="en-US" altLang="ja-JP" sz="1800" dirty="0">
              <a:latin typeface="+mn-ea"/>
              <a:cs typeface="HGMaruGothicMPRO" charset="-128"/>
            </a:endParaRPr>
          </a:p>
          <a:p>
            <a:pPr marL="0" indent="0">
              <a:lnSpc>
                <a:spcPct val="100000"/>
              </a:lnSpc>
              <a:spcBef>
                <a:spcPts val="0"/>
              </a:spcBef>
              <a:buNone/>
            </a:pPr>
            <a:r>
              <a:rPr lang="ja-JP" altLang="en-US" sz="1800" dirty="0">
                <a:latin typeface="+mn-ea"/>
                <a:cs typeface="HGMaruGothicMPRO" charset="-128"/>
              </a:rPr>
              <a:t>　</a:t>
            </a:r>
            <a:r>
              <a:rPr lang="ja-JP" altLang="en-US" sz="1800" dirty="0" smtClean="0">
                <a:latin typeface="+mn-ea"/>
                <a:cs typeface="HGMaruGothicMPRO" charset="-128"/>
              </a:rPr>
              <a:t>海外招待選手も参加</a:t>
            </a:r>
            <a:r>
              <a:rPr lang="ja-JP" altLang="en-US" sz="1800" dirty="0">
                <a:latin typeface="+mn-ea"/>
                <a:cs typeface="HGMaruGothicMPRO" charset="-128"/>
              </a:rPr>
              <a:t>した。</a:t>
            </a:r>
            <a:endParaRPr lang="en-US" altLang="ja-JP" sz="1800" dirty="0">
              <a:latin typeface="+mn-ea"/>
              <a:cs typeface="HGMaruGothicMPRO" charset="-128"/>
            </a:endParaRPr>
          </a:p>
          <a:p>
            <a:pPr marL="0" indent="0">
              <a:lnSpc>
                <a:spcPct val="100000"/>
              </a:lnSpc>
              <a:spcBef>
                <a:spcPts val="0"/>
              </a:spcBef>
              <a:buNone/>
            </a:pPr>
            <a:r>
              <a:rPr lang="ja-JP" altLang="en-US" sz="1800" dirty="0">
                <a:latin typeface="+mn-ea"/>
                <a:cs typeface="HGMaruGothicMPRO" charset="-128"/>
              </a:rPr>
              <a:t>　</a:t>
            </a:r>
            <a:r>
              <a:rPr lang="en-US" altLang="ja-JP" sz="1800" dirty="0">
                <a:latin typeface="+mn-ea"/>
                <a:cs typeface="HGMaruGothicMPRO" charset="-128"/>
                <a:hlinkClick r:id="rId2"/>
              </a:rPr>
              <a:t>http://</a:t>
            </a:r>
            <a:r>
              <a:rPr lang="en-US" altLang="ja-JP" sz="1800" dirty="0" smtClean="0">
                <a:latin typeface="+mn-ea"/>
                <a:cs typeface="HGMaruGothicMPRO" charset="-128"/>
                <a:hlinkClick r:id="rId2"/>
              </a:rPr>
              <a:t>www.setarc.jp/2016head</a:t>
            </a:r>
            <a:r>
              <a:rPr lang="en-US" altLang="ja-JP" sz="1800" dirty="0">
                <a:latin typeface="+mn-ea"/>
                <a:cs typeface="HGMaruGothicMPRO" charset="-128"/>
                <a:hlinkClick r:id="rId2"/>
              </a:rPr>
              <a:t>/</a:t>
            </a:r>
            <a:endParaRPr lang="en-US" altLang="ja-JP" sz="1800" dirty="0">
              <a:latin typeface="+mn-ea"/>
              <a:cs typeface="HGMaruGothicMPRO" charset="-128"/>
            </a:endParaRPr>
          </a:p>
          <a:p>
            <a:pPr marL="0" indent="0">
              <a:lnSpc>
                <a:spcPct val="100000"/>
              </a:lnSpc>
              <a:spcBef>
                <a:spcPts val="0"/>
              </a:spcBef>
              <a:buNone/>
            </a:pPr>
            <a:endParaRPr lang="en-US" altLang="ja-JP" sz="1800" dirty="0"/>
          </a:p>
          <a:p>
            <a:pPr marL="0" indent="0">
              <a:lnSpc>
                <a:spcPct val="100000"/>
              </a:lnSpc>
              <a:spcBef>
                <a:spcPts val="0"/>
              </a:spcBef>
              <a:buNone/>
            </a:pPr>
            <a:r>
              <a:rPr lang="ja-JP" altLang="en-US" sz="1800" dirty="0">
                <a:solidFill>
                  <a:srgbClr val="0070C0"/>
                </a:solidFill>
              </a:rPr>
              <a:t>・びわこ市民レガッタ</a:t>
            </a:r>
            <a:r>
              <a:rPr lang="en-US" altLang="ja-JP" sz="1800" dirty="0">
                <a:solidFill>
                  <a:srgbClr val="0070C0"/>
                </a:solidFill>
              </a:rPr>
              <a:t> (2006-</a:t>
            </a:r>
            <a:r>
              <a:rPr lang="en-US" altLang="ja-JP" sz="1800" dirty="0" smtClean="0">
                <a:solidFill>
                  <a:srgbClr val="0070C0"/>
                </a:solidFill>
              </a:rPr>
              <a:t>)</a:t>
            </a:r>
            <a:endParaRPr lang="en-US" altLang="ja-JP" sz="1800" dirty="0">
              <a:solidFill>
                <a:srgbClr val="0070C0"/>
              </a:solidFill>
            </a:endParaRPr>
          </a:p>
          <a:p>
            <a:pPr marL="0" indent="0">
              <a:lnSpc>
                <a:spcPct val="100000"/>
              </a:lnSpc>
              <a:spcBef>
                <a:spcPts val="0"/>
              </a:spcBef>
              <a:buNone/>
            </a:pPr>
            <a:r>
              <a:rPr lang="ja-JP" altLang="en-US" sz="1800" dirty="0"/>
              <a:t>　</a:t>
            </a:r>
            <a:r>
              <a:rPr lang="is-IS" altLang="ja-JP" sz="1800" dirty="0" smtClean="0">
                <a:latin typeface="+mn-ea"/>
              </a:rPr>
              <a:t>2017</a:t>
            </a:r>
            <a:r>
              <a:rPr lang="ja-JP" altLang="is-IS" sz="1800" dirty="0" smtClean="0">
                <a:latin typeface="+mn-ea"/>
              </a:rPr>
              <a:t>年</a:t>
            </a:r>
            <a:r>
              <a:rPr lang="ja-JP" altLang="en-US" sz="1800" dirty="0">
                <a:latin typeface="+mn-ea"/>
              </a:rPr>
              <a:t>は</a:t>
            </a:r>
            <a:r>
              <a:rPr lang="is-IS" altLang="ja-JP" sz="1800" dirty="0">
                <a:latin typeface="+mn-ea"/>
              </a:rPr>
              <a:t>9</a:t>
            </a:r>
            <a:r>
              <a:rPr lang="ja-JP" altLang="is-IS" sz="1800" dirty="0" smtClean="0">
                <a:latin typeface="+mn-ea"/>
              </a:rPr>
              <a:t>月</a:t>
            </a:r>
            <a:r>
              <a:rPr lang="is-IS" altLang="ja-JP" sz="1800" dirty="0" smtClean="0">
                <a:latin typeface="+mn-ea"/>
              </a:rPr>
              <a:t>10</a:t>
            </a:r>
            <a:r>
              <a:rPr lang="ja-JP" altLang="is-IS" sz="1800" dirty="0" smtClean="0">
                <a:latin typeface="+mn-ea"/>
              </a:rPr>
              <a:t>日</a:t>
            </a:r>
            <a:r>
              <a:rPr lang="ja-JP" altLang="en-US" sz="1800" dirty="0" smtClean="0">
                <a:latin typeface="+mn-ea"/>
              </a:rPr>
              <a:t>に開催</a:t>
            </a:r>
            <a:r>
              <a:rPr lang="ja-JP" altLang="en-US" sz="1800" dirty="0">
                <a:latin typeface="+mn-ea"/>
              </a:rPr>
              <a:t>。初心者から楽しめる</a:t>
            </a:r>
            <a:endParaRPr lang="en-US" altLang="ja-JP" sz="1800" dirty="0">
              <a:latin typeface="+mn-ea"/>
            </a:endParaRPr>
          </a:p>
          <a:p>
            <a:pPr marL="0" indent="0">
              <a:lnSpc>
                <a:spcPct val="100000"/>
              </a:lnSpc>
              <a:spcBef>
                <a:spcPts val="0"/>
              </a:spcBef>
              <a:buNone/>
            </a:pPr>
            <a:r>
              <a:rPr lang="ja-JP" altLang="en-US" sz="1800" dirty="0">
                <a:latin typeface="+mn-ea"/>
              </a:rPr>
              <a:t>　</a:t>
            </a:r>
            <a:r>
              <a:rPr lang="en-US" altLang="ja-JP" sz="1800" dirty="0">
                <a:latin typeface="+mn-ea"/>
              </a:rPr>
              <a:t>300m</a:t>
            </a:r>
            <a:r>
              <a:rPr lang="ja-JP" altLang="en-US" sz="1800" dirty="0">
                <a:latin typeface="+mn-ea"/>
              </a:rPr>
              <a:t>のレース</a:t>
            </a:r>
            <a:r>
              <a:rPr lang="ja-JP" altLang="en-US" sz="1800" dirty="0" smtClean="0">
                <a:latin typeface="+mn-ea"/>
              </a:rPr>
              <a:t>。</a:t>
            </a:r>
            <a:r>
              <a:rPr lang="en-US" altLang="ja-JP" sz="1800" dirty="0" smtClean="0">
                <a:latin typeface="+mn-ea"/>
              </a:rPr>
              <a:t>102</a:t>
            </a:r>
            <a:r>
              <a:rPr lang="ja-JP" altLang="en-US" sz="1800" dirty="0" smtClean="0">
                <a:latin typeface="+mn-ea"/>
              </a:rPr>
              <a:t>クルーのエントリーがあった</a:t>
            </a:r>
            <a:r>
              <a:rPr lang="ja-JP" altLang="en-US" sz="1800" dirty="0">
                <a:latin typeface="+mn-ea"/>
              </a:rPr>
              <a:t>。</a:t>
            </a:r>
            <a:endParaRPr lang="en-US" altLang="ja-JP" sz="1800" dirty="0">
              <a:latin typeface="+mn-ea"/>
            </a:endParaRPr>
          </a:p>
          <a:p>
            <a:pPr marL="0" indent="0">
              <a:lnSpc>
                <a:spcPct val="100000"/>
              </a:lnSpc>
              <a:spcBef>
                <a:spcPts val="0"/>
              </a:spcBef>
              <a:buNone/>
            </a:pPr>
            <a:r>
              <a:rPr lang="ja-JP" altLang="en-US" sz="1800" dirty="0"/>
              <a:t>　</a:t>
            </a:r>
            <a:r>
              <a:rPr lang="en-US" altLang="ja-JP" sz="1800" dirty="0">
                <a:hlinkClick r:id="rId3"/>
              </a:rPr>
              <a:t>http://</a:t>
            </a:r>
            <a:r>
              <a:rPr lang="en-US" altLang="ja-JP" sz="1800" dirty="0" smtClean="0">
                <a:hlinkClick r:id="rId3"/>
              </a:rPr>
              <a:t>www.setarc.jp/biwako2017/</a:t>
            </a:r>
            <a:endParaRPr lang="en-US" altLang="ja-JP" sz="1800" dirty="0"/>
          </a:p>
          <a:p>
            <a:pPr marL="0" indent="0">
              <a:lnSpc>
                <a:spcPct val="100000"/>
              </a:lnSpc>
              <a:spcBef>
                <a:spcPts val="0"/>
              </a:spcBef>
              <a:buNone/>
            </a:pPr>
            <a:endParaRPr lang="en-US" altLang="ja-JP" sz="1800" dirty="0"/>
          </a:p>
          <a:p>
            <a:pPr marL="0" indent="0">
              <a:lnSpc>
                <a:spcPct val="100000"/>
              </a:lnSpc>
              <a:spcBef>
                <a:spcPts val="0"/>
              </a:spcBef>
              <a:buNone/>
            </a:pPr>
            <a:r>
              <a:rPr lang="ja-JP" altLang="en-US" sz="1800" dirty="0">
                <a:solidFill>
                  <a:srgbClr val="FF0000"/>
                </a:solidFill>
              </a:rPr>
              <a:t>・マシンローイング大会</a:t>
            </a:r>
            <a:r>
              <a:rPr lang="en-US" altLang="ja-JP" sz="1800" dirty="0">
                <a:solidFill>
                  <a:srgbClr val="FF0000"/>
                </a:solidFill>
              </a:rPr>
              <a:t> (2008-</a:t>
            </a:r>
            <a:r>
              <a:rPr lang="en-US" altLang="ja-JP" sz="1800" dirty="0" smtClean="0">
                <a:solidFill>
                  <a:srgbClr val="FF0000"/>
                </a:solidFill>
              </a:rPr>
              <a:t>)</a:t>
            </a:r>
            <a:endParaRPr lang="en-US" altLang="ja-JP" sz="1800" dirty="0"/>
          </a:p>
          <a:p>
            <a:pPr marL="0" indent="0">
              <a:lnSpc>
                <a:spcPct val="100000"/>
              </a:lnSpc>
              <a:spcBef>
                <a:spcPts val="0"/>
              </a:spcBef>
              <a:buNone/>
            </a:pPr>
            <a:r>
              <a:rPr lang="ja-JP" altLang="en-US" sz="1800" dirty="0">
                <a:latin typeface="+mn-ea"/>
              </a:rPr>
              <a:t>　</a:t>
            </a:r>
            <a:r>
              <a:rPr lang="en-US" altLang="ja-JP" sz="1800" dirty="0">
                <a:latin typeface="+mn-ea"/>
              </a:rPr>
              <a:t>2015</a:t>
            </a:r>
            <a:r>
              <a:rPr lang="ja-JP" altLang="en-US" sz="1800" dirty="0">
                <a:latin typeface="+mn-ea"/>
              </a:rPr>
              <a:t>年から滋賀県立体育館で開催。</a:t>
            </a:r>
            <a:endParaRPr lang="en-US" altLang="ja-JP" sz="1800" dirty="0">
              <a:latin typeface="+mn-ea"/>
            </a:endParaRPr>
          </a:p>
          <a:p>
            <a:pPr marL="0" indent="0">
              <a:lnSpc>
                <a:spcPct val="100000"/>
              </a:lnSpc>
              <a:spcBef>
                <a:spcPts val="0"/>
              </a:spcBef>
              <a:buNone/>
            </a:pPr>
            <a:r>
              <a:rPr lang="ja-JP" altLang="en-US" sz="1800" dirty="0">
                <a:latin typeface="+mn-ea"/>
              </a:rPr>
              <a:t>　海外トップ選手を招待しレースをするだけでなく、</a:t>
            </a:r>
            <a:endParaRPr lang="en-US" altLang="ja-JP" sz="1800" dirty="0">
              <a:latin typeface="+mn-ea"/>
            </a:endParaRPr>
          </a:p>
          <a:p>
            <a:pPr marL="0" indent="0">
              <a:lnSpc>
                <a:spcPct val="100000"/>
              </a:lnSpc>
              <a:spcBef>
                <a:spcPts val="0"/>
              </a:spcBef>
              <a:buNone/>
            </a:pPr>
            <a:r>
              <a:rPr lang="ja-JP" altLang="en-US" sz="1800" dirty="0">
                <a:latin typeface="+mn-ea"/>
              </a:rPr>
              <a:t>　世界トップレベルのレースを観戦できる。</a:t>
            </a:r>
            <a:endParaRPr lang="en-US" altLang="ja-JP" sz="1800" dirty="0">
              <a:latin typeface="+mn-ea"/>
            </a:endParaRPr>
          </a:p>
          <a:p>
            <a:pPr marL="0" indent="0">
              <a:lnSpc>
                <a:spcPct val="100000"/>
              </a:lnSpc>
              <a:spcBef>
                <a:spcPts val="0"/>
              </a:spcBef>
              <a:buNone/>
            </a:pPr>
            <a:r>
              <a:rPr lang="ja-JP" altLang="en-US" sz="1800" dirty="0"/>
              <a:t>　</a:t>
            </a:r>
            <a:r>
              <a:rPr lang="en-US" altLang="ja-JP" sz="1800" dirty="0">
                <a:hlinkClick r:id="rId4"/>
              </a:rPr>
              <a:t>http://</a:t>
            </a:r>
            <a:r>
              <a:rPr lang="en-US" altLang="ja-JP" sz="1800" dirty="0" smtClean="0">
                <a:hlinkClick r:id="rId4"/>
              </a:rPr>
              <a:t>setagawa29.jimdo.com/</a:t>
            </a:r>
            <a:endParaRPr lang="en-US" altLang="ja-JP" sz="1800" dirty="0" smtClean="0"/>
          </a:p>
          <a:p>
            <a:pPr marL="0" indent="0">
              <a:lnSpc>
                <a:spcPct val="100000"/>
              </a:lnSpc>
              <a:spcBef>
                <a:spcPts val="0"/>
              </a:spcBef>
              <a:buNone/>
            </a:pPr>
            <a:r>
              <a:rPr lang="en-US" altLang="ja-JP" sz="1400" dirty="0" smtClean="0">
                <a:hlinkClick r:id="rId5"/>
              </a:rPr>
              <a:t> </a:t>
            </a:r>
            <a:endParaRPr lang="en-US" altLang="ja-JP" sz="1400" dirty="0" smtClean="0"/>
          </a:p>
          <a:p>
            <a:pPr marL="0" indent="0">
              <a:lnSpc>
                <a:spcPct val="100000"/>
              </a:lnSpc>
              <a:spcBef>
                <a:spcPts val="0"/>
              </a:spcBef>
              <a:buNone/>
            </a:pPr>
            <a:r>
              <a:rPr lang="ja-JP" altLang="en-US" sz="1400" dirty="0">
                <a:latin typeface="+mn-ea"/>
              </a:rPr>
              <a:t>　</a:t>
            </a:r>
            <a:r>
              <a:rPr lang="en-US" altLang="ja-JP" sz="1400" dirty="0" smtClean="0">
                <a:latin typeface="+mn-ea"/>
              </a:rPr>
              <a:t>2017</a:t>
            </a:r>
            <a:r>
              <a:rPr lang="ja-JP" altLang="en-US" sz="1400" dirty="0" smtClean="0">
                <a:latin typeface="+mn-ea"/>
              </a:rPr>
              <a:t>年の大会は、国際ボート連盟のホームページでも１月と４月に２回、紹介された。</a:t>
            </a:r>
            <a:endParaRPr lang="en-US" altLang="ja-JP" sz="1400" dirty="0" smtClean="0">
              <a:hlinkClick r:id="rId5"/>
            </a:endParaRPr>
          </a:p>
          <a:p>
            <a:pPr marL="0" indent="0">
              <a:lnSpc>
                <a:spcPct val="100000"/>
              </a:lnSpc>
              <a:spcBef>
                <a:spcPts val="0"/>
              </a:spcBef>
              <a:buNone/>
            </a:pPr>
            <a:r>
              <a:rPr lang="en-US" altLang="ja-JP" sz="1400" dirty="0">
                <a:hlinkClick r:id="rId6"/>
              </a:rPr>
              <a:t>http://</a:t>
            </a:r>
            <a:r>
              <a:rPr lang="en-US" altLang="ja-JP" sz="1400" dirty="0" smtClean="0">
                <a:hlinkClick r:id="rId6"/>
              </a:rPr>
              <a:t>www.worldrowing.com/news/japanese-entertainment-the-indoor-rowing-way</a:t>
            </a:r>
            <a:endParaRPr lang="en-US" altLang="ja-JP" sz="1400" dirty="0" smtClean="0">
              <a:hlinkClick r:id="rId5"/>
            </a:endParaRPr>
          </a:p>
          <a:p>
            <a:pPr marL="0" indent="0">
              <a:lnSpc>
                <a:spcPct val="100000"/>
              </a:lnSpc>
              <a:spcBef>
                <a:spcPts val="0"/>
              </a:spcBef>
              <a:buNone/>
            </a:pPr>
            <a:r>
              <a:rPr lang="en-US" altLang="ja-JP" sz="1400" dirty="0" smtClean="0">
                <a:hlinkClick r:id="rId5"/>
              </a:rPr>
              <a:t>http</a:t>
            </a:r>
            <a:r>
              <a:rPr lang="en-US" altLang="ja-JP" sz="1400" dirty="0">
                <a:hlinkClick r:id="rId5"/>
              </a:rPr>
              <a:t>://</a:t>
            </a:r>
            <a:r>
              <a:rPr lang="en-US" altLang="ja-JP" sz="1400" dirty="0" smtClean="0">
                <a:hlinkClick r:id="rId5"/>
              </a:rPr>
              <a:t>www.worldrowing.com/news/putting-the-fun-into-indoor-rowing</a:t>
            </a:r>
            <a:endParaRPr lang="en-US" altLang="ja-JP" sz="1400" dirty="0" smtClean="0"/>
          </a:p>
          <a:p>
            <a:pPr marL="0" indent="0">
              <a:lnSpc>
                <a:spcPct val="100000"/>
              </a:lnSpc>
              <a:spcBef>
                <a:spcPts val="0"/>
              </a:spcBef>
              <a:buNone/>
            </a:pPr>
            <a:endParaRPr lang="en-US" altLang="ja-JP" sz="1400" dirty="0" smtClean="0"/>
          </a:p>
          <a:p>
            <a:pPr marL="0" indent="0">
              <a:lnSpc>
                <a:spcPct val="100000"/>
              </a:lnSpc>
              <a:buNone/>
            </a:pPr>
            <a:endParaRPr lang="en-US" altLang="ja-JP" sz="1400" dirty="0"/>
          </a:p>
        </p:txBody>
      </p:sp>
      <p:pic>
        <p:nvPicPr>
          <p:cNvPr id="9" name="図 8">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3995" y="3538944"/>
            <a:ext cx="2928994" cy="1934971"/>
          </a:xfrm>
          <a:prstGeom prst="rect">
            <a:avLst/>
          </a:prstGeom>
        </p:spPr>
      </p:pic>
      <p:sp>
        <p:nvSpPr>
          <p:cNvPr id="2" name="タイトル 1"/>
          <p:cNvSpPr>
            <a:spLocks noGrp="1"/>
          </p:cNvSpPr>
          <p:nvPr>
            <p:ph type="title"/>
          </p:nvPr>
        </p:nvSpPr>
        <p:spPr>
          <a:xfrm>
            <a:off x="196849" y="0"/>
            <a:ext cx="8672957" cy="720969"/>
          </a:xfrm>
        </p:spPr>
        <p:txBody>
          <a:bodyPr>
            <a:normAutofit/>
          </a:bodyPr>
          <a:lstStyle/>
          <a:p>
            <a:pPr algn="ctr"/>
            <a:r>
              <a:rPr lang="en-US" altLang="ja-JP" dirty="0"/>
              <a:t>2.</a:t>
            </a:r>
            <a:r>
              <a:rPr lang="ja-JP" altLang="en-US" dirty="0"/>
              <a:t>クラブ</a:t>
            </a:r>
            <a:r>
              <a:rPr lang="ja-JP" altLang="en-US" dirty="0" smtClean="0"/>
              <a:t>運営</a:t>
            </a:r>
            <a:r>
              <a:rPr lang="en-US" altLang="ja-JP" dirty="0"/>
              <a:t> </a:t>
            </a:r>
            <a:r>
              <a:rPr lang="ja-JP" altLang="en-US" dirty="0" smtClean="0"/>
              <a:t>主要活動（</a:t>
            </a:r>
            <a:r>
              <a:rPr lang="ja-JP" altLang="en-US" dirty="0"/>
              <a:t>３大事業）</a:t>
            </a:r>
            <a:endParaRPr kumimoji="1" lang="ja-JP" altLang="en-US" dirty="0"/>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263118" y="6492353"/>
            <a:ext cx="573161" cy="365125"/>
          </a:xfrm>
        </p:spPr>
        <p:txBody>
          <a:bodyPr/>
          <a:lstStyle/>
          <a:p>
            <a:fld id="{4FAB73BC-B049-4115-A692-8D63A059BFB8}" type="slidenum">
              <a:rPr lang="en-US" smtClean="0"/>
              <a:pPr/>
              <a:t>7</a:t>
            </a:fld>
            <a:endParaRPr lang="en-US" dirty="0"/>
          </a:p>
        </p:txBody>
      </p:sp>
      <p:pic>
        <p:nvPicPr>
          <p:cNvPr id="10" name="図 9">
            <a:hlinkClick r:id="rId9"/>
          </p:cNvPr>
          <p:cNvPicPr>
            <a:picLocks noChangeAspect="1"/>
          </p:cNvPicPr>
          <p:nvPr/>
        </p:nvPicPr>
        <p:blipFill>
          <a:blip r:embed="rId10"/>
          <a:stretch>
            <a:fillRect/>
          </a:stretch>
        </p:blipFill>
        <p:spPr>
          <a:xfrm>
            <a:off x="5763995" y="1060854"/>
            <a:ext cx="2928994" cy="2100507"/>
          </a:xfrm>
          <a:prstGeom prst="rect">
            <a:avLst/>
          </a:prstGeom>
        </p:spPr>
      </p:pic>
    </p:spTree>
    <p:extLst>
      <p:ext uri="{BB962C8B-B14F-4D97-AF65-F5344CB8AC3E}">
        <p14:creationId xmlns:p14="http://schemas.microsoft.com/office/powerpoint/2010/main" val="196877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6849" y="0"/>
            <a:ext cx="8672957" cy="720969"/>
          </a:xfrm>
        </p:spPr>
        <p:txBody>
          <a:bodyPr>
            <a:normAutofit/>
          </a:bodyPr>
          <a:lstStyle/>
          <a:p>
            <a:pPr algn="ctr"/>
            <a:r>
              <a:rPr lang="en-US" altLang="ja-JP" dirty="0"/>
              <a:t>2.</a:t>
            </a:r>
            <a:r>
              <a:rPr lang="ja-JP" altLang="en-US" dirty="0"/>
              <a:t>クラブ</a:t>
            </a:r>
            <a:r>
              <a:rPr lang="ja-JP" altLang="en-US" dirty="0" smtClean="0"/>
              <a:t>運営</a:t>
            </a:r>
            <a:r>
              <a:rPr lang="ja-JP" altLang="en-US" dirty="0"/>
              <a:t>　</a:t>
            </a:r>
            <a:r>
              <a:rPr lang="ja-JP" altLang="en-US" dirty="0" smtClean="0"/>
              <a:t>主要活動（</a:t>
            </a:r>
            <a:r>
              <a:rPr lang="ja-JP" altLang="en-US" dirty="0"/>
              <a:t>普及活動）</a:t>
            </a:r>
            <a:endParaRPr kumimoji="1" lang="ja-JP" altLang="en-US" dirty="0"/>
          </a:p>
        </p:txBody>
      </p:sp>
      <p:sp>
        <p:nvSpPr>
          <p:cNvPr id="3" name="コンテンツ プレースホルダー 2"/>
          <p:cNvSpPr>
            <a:spLocks noGrp="1"/>
          </p:cNvSpPr>
          <p:nvPr>
            <p:ph sz="quarter" idx="13"/>
          </p:nvPr>
        </p:nvSpPr>
        <p:spPr>
          <a:xfrm>
            <a:off x="833377" y="960700"/>
            <a:ext cx="7766555" cy="4663814"/>
          </a:xfrm>
        </p:spPr>
        <p:txBody>
          <a:bodyPr>
            <a:noAutofit/>
          </a:bodyPr>
          <a:lstStyle/>
          <a:p>
            <a:pPr marL="0" indent="0">
              <a:spcBef>
                <a:spcPts val="0"/>
              </a:spcBef>
              <a:buNone/>
            </a:pPr>
            <a:endParaRPr lang="en-US" altLang="ja-JP" sz="1800" dirty="0">
              <a:solidFill>
                <a:srgbClr val="FF0000"/>
              </a:solidFill>
            </a:endParaRPr>
          </a:p>
          <a:p>
            <a:pPr marL="0" indent="0">
              <a:spcBef>
                <a:spcPts val="0"/>
              </a:spcBef>
              <a:buNone/>
            </a:pPr>
            <a:r>
              <a:rPr lang="ja-JP" altLang="en-US" sz="1800" dirty="0">
                <a:solidFill>
                  <a:srgbClr val="FF0000"/>
                </a:solidFill>
              </a:rPr>
              <a:t>・ボート体験教室</a:t>
            </a:r>
            <a:r>
              <a:rPr lang="en-US" altLang="ja-JP" sz="1800" dirty="0">
                <a:solidFill>
                  <a:srgbClr val="FF0000"/>
                </a:solidFill>
              </a:rPr>
              <a:t> (2001-</a:t>
            </a:r>
            <a:r>
              <a:rPr lang="en-US" altLang="ja-JP" sz="1800" dirty="0" smtClean="0">
                <a:solidFill>
                  <a:srgbClr val="FF0000"/>
                </a:solidFill>
              </a:rPr>
              <a:t>)</a:t>
            </a:r>
          </a:p>
          <a:p>
            <a:pPr marL="0" indent="0">
              <a:spcBef>
                <a:spcPts val="0"/>
              </a:spcBef>
              <a:buNone/>
            </a:pPr>
            <a:endParaRPr lang="en-US" altLang="ja-JP" sz="1800" dirty="0"/>
          </a:p>
          <a:p>
            <a:pPr marL="0" indent="0">
              <a:spcBef>
                <a:spcPts val="0"/>
              </a:spcBef>
              <a:buNone/>
            </a:pPr>
            <a:r>
              <a:rPr lang="ja-JP" altLang="en-US" sz="1800" dirty="0"/>
              <a:t>　毎年、</a:t>
            </a:r>
            <a:r>
              <a:rPr lang="en-US" altLang="ja-JP" sz="1800" dirty="0">
                <a:latin typeface="+mn-ea"/>
                <a:cs typeface="HGMaruGothicMPRO" charset="-128"/>
              </a:rPr>
              <a:t>5</a:t>
            </a:r>
            <a:r>
              <a:rPr lang="ja-JP" altLang="en-US" sz="1800" dirty="0">
                <a:latin typeface="+mn-ea"/>
                <a:cs typeface="HGMaruGothicMPRO" charset="-128"/>
              </a:rPr>
              <a:t>月</a:t>
            </a:r>
            <a:r>
              <a:rPr lang="en-US" altLang="ja-JP" sz="1800" dirty="0">
                <a:latin typeface="+mn-ea"/>
                <a:cs typeface="HGMaruGothicMPRO" charset="-128"/>
              </a:rPr>
              <a:t>-11</a:t>
            </a:r>
            <a:r>
              <a:rPr lang="ja-JP" altLang="en-US" sz="1800" dirty="0">
                <a:latin typeface="+mn-ea"/>
                <a:cs typeface="HGMaruGothicMPRO" charset="-128"/>
              </a:rPr>
              <a:t>月の第２、４日曜に開催</a:t>
            </a:r>
            <a:endParaRPr lang="en-US" altLang="ja-JP" sz="1800" dirty="0">
              <a:latin typeface="+mn-ea"/>
              <a:cs typeface="HGMaruGothicMPRO" charset="-128"/>
            </a:endParaRPr>
          </a:p>
          <a:p>
            <a:pPr marL="0" indent="0">
              <a:spcBef>
                <a:spcPts val="0"/>
              </a:spcBef>
              <a:buNone/>
            </a:pPr>
            <a:r>
              <a:rPr lang="ja-JP" altLang="en-US" sz="1800" dirty="0">
                <a:latin typeface="+mn-ea"/>
                <a:cs typeface="HGMaruGothicMPRO" charset="-128"/>
              </a:rPr>
              <a:t>　一般市民初心者がこの体験教室を通じ</a:t>
            </a:r>
            <a:endParaRPr lang="en-US" altLang="ja-JP" sz="1800" dirty="0">
              <a:latin typeface="+mn-ea"/>
              <a:cs typeface="HGMaruGothicMPRO" charset="-128"/>
            </a:endParaRPr>
          </a:p>
          <a:p>
            <a:pPr marL="0" indent="0">
              <a:spcBef>
                <a:spcPts val="0"/>
              </a:spcBef>
              <a:buNone/>
            </a:pPr>
            <a:r>
              <a:rPr lang="ja-JP" altLang="en-US" sz="1800" dirty="0">
                <a:latin typeface="+mn-ea"/>
                <a:cs typeface="HGMaruGothicMPRO" charset="-128"/>
              </a:rPr>
              <a:t>　クラブ員になる事が多い。</a:t>
            </a:r>
            <a:endParaRPr lang="en-US" altLang="ja-JP" sz="1800" dirty="0">
              <a:latin typeface="+mn-ea"/>
              <a:cs typeface="HGMaruGothicMPRO" charset="-128"/>
            </a:endParaRPr>
          </a:p>
          <a:p>
            <a:pPr marL="0" indent="0">
              <a:spcBef>
                <a:spcPts val="0"/>
              </a:spcBef>
              <a:buNone/>
            </a:pPr>
            <a:r>
              <a:rPr lang="ja-JP" altLang="en-US" sz="1800" dirty="0">
                <a:latin typeface="+mn-ea"/>
                <a:cs typeface="HGMaruGothicMPRO" charset="-128"/>
              </a:rPr>
              <a:t>　</a:t>
            </a:r>
            <a:r>
              <a:rPr lang="en-US" altLang="ja-JP" sz="1800" dirty="0">
                <a:latin typeface="+mn-ea"/>
                <a:cs typeface="HGMaruGothicMPRO" charset="-128"/>
                <a:hlinkClick r:id="rId2"/>
              </a:rPr>
              <a:t>http://</a:t>
            </a:r>
            <a:r>
              <a:rPr lang="en-US" altLang="ja-JP" sz="1800" dirty="0" err="1">
                <a:latin typeface="+mn-ea"/>
                <a:cs typeface="HGMaruGothicMPRO" charset="-128"/>
                <a:hlinkClick r:id="rId2"/>
              </a:rPr>
              <a:t>www.setarc.jp</a:t>
            </a:r>
            <a:r>
              <a:rPr lang="en-US" altLang="ja-JP" sz="1800" dirty="0">
                <a:latin typeface="+mn-ea"/>
                <a:cs typeface="HGMaruGothicMPRO" charset="-128"/>
                <a:hlinkClick r:id="rId2"/>
              </a:rPr>
              <a:t>/info/school/</a:t>
            </a:r>
            <a:endParaRPr lang="en-US" altLang="ja-JP" sz="1800" dirty="0"/>
          </a:p>
          <a:p>
            <a:pPr marL="0" indent="0">
              <a:spcBef>
                <a:spcPts val="0"/>
              </a:spcBef>
              <a:buNone/>
            </a:pPr>
            <a:endParaRPr lang="en-US" altLang="ja-JP" sz="1800" dirty="0"/>
          </a:p>
          <a:p>
            <a:pPr marL="0" indent="0">
              <a:spcBef>
                <a:spcPts val="0"/>
              </a:spcBef>
              <a:buNone/>
            </a:pPr>
            <a:endParaRPr lang="en-US" altLang="ja-JP" sz="1800" dirty="0" smtClean="0"/>
          </a:p>
          <a:p>
            <a:pPr marL="0" indent="0">
              <a:spcBef>
                <a:spcPts val="0"/>
              </a:spcBef>
              <a:buNone/>
            </a:pPr>
            <a:endParaRPr lang="en-US" altLang="ja-JP" sz="1800" dirty="0"/>
          </a:p>
          <a:p>
            <a:pPr marL="0" indent="0">
              <a:spcBef>
                <a:spcPts val="0"/>
              </a:spcBef>
              <a:buNone/>
            </a:pPr>
            <a:endParaRPr lang="en-US" altLang="ja-JP" sz="1800" dirty="0"/>
          </a:p>
          <a:p>
            <a:pPr marL="0" indent="0">
              <a:spcBef>
                <a:spcPts val="0"/>
              </a:spcBef>
              <a:buNone/>
            </a:pPr>
            <a:r>
              <a:rPr lang="ja-JP" altLang="en-US" sz="1800" dirty="0">
                <a:solidFill>
                  <a:srgbClr val="0070C0"/>
                </a:solidFill>
              </a:rPr>
              <a:t>・</a:t>
            </a:r>
            <a:r>
              <a:rPr lang="ja-JP" altLang="en-US" sz="1800" dirty="0" smtClean="0">
                <a:solidFill>
                  <a:srgbClr val="0070C0"/>
                </a:solidFill>
              </a:rPr>
              <a:t>小学生向け</a:t>
            </a:r>
            <a:r>
              <a:rPr lang="ja-JP" altLang="en-US" sz="1800" dirty="0">
                <a:solidFill>
                  <a:srgbClr val="0070C0"/>
                </a:solidFill>
              </a:rPr>
              <a:t>　</a:t>
            </a:r>
            <a:r>
              <a:rPr lang="ja-JP" altLang="en-US" sz="1800" dirty="0" smtClean="0">
                <a:solidFill>
                  <a:srgbClr val="0070C0"/>
                </a:solidFill>
              </a:rPr>
              <a:t>ジュニアボート</a:t>
            </a:r>
            <a:r>
              <a:rPr lang="ja-JP" altLang="en-US" sz="1800" dirty="0">
                <a:solidFill>
                  <a:srgbClr val="0070C0"/>
                </a:solidFill>
              </a:rPr>
              <a:t>教室</a:t>
            </a:r>
            <a:r>
              <a:rPr lang="en-US" altLang="ja-JP" sz="1800" dirty="0">
                <a:solidFill>
                  <a:srgbClr val="0070C0"/>
                </a:solidFill>
              </a:rPr>
              <a:t>(2016-)</a:t>
            </a:r>
            <a:r>
              <a:rPr lang="ja-JP" altLang="en-US" sz="1800" dirty="0">
                <a:solidFill>
                  <a:srgbClr val="0070C0"/>
                </a:solidFill>
              </a:rPr>
              <a:t/>
            </a:r>
            <a:br>
              <a:rPr lang="ja-JP" altLang="en-US" sz="1800" dirty="0">
                <a:solidFill>
                  <a:srgbClr val="0070C0"/>
                </a:solidFill>
              </a:rPr>
            </a:br>
            <a:endParaRPr lang="en-US" altLang="ja-JP" sz="1800" dirty="0">
              <a:solidFill>
                <a:srgbClr val="0070C0"/>
              </a:solidFill>
            </a:endParaRPr>
          </a:p>
          <a:p>
            <a:pPr marL="0" indent="0">
              <a:spcBef>
                <a:spcPts val="0"/>
              </a:spcBef>
              <a:buNone/>
            </a:pPr>
            <a:r>
              <a:rPr lang="ja-JP" altLang="en-US" sz="1800" dirty="0"/>
              <a:t>　</a:t>
            </a:r>
            <a:r>
              <a:rPr lang="ja-JP" altLang="en-US" sz="1800" dirty="0" smtClean="0">
                <a:latin typeface="+mn-ea"/>
              </a:rPr>
              <a:t>２０１６</a:t>
            </a:r>
            <a:r>
              <a:rPr lang="ja-JP" altLang="is-IS" sz="1800" dirty="0" smtClean="0">
                <a:latin typeface="+mn-ea"/>
              </a:rPr>
              <a:t>年</a:t>
            </a:r>
            <a:r>
              <a:rPr lang="ja-JP" altLang="en-US" sz="1800" dirty="0" smtClean="0">
                <a:latin typeface="+mn-ea"/>
              </a:rPr>
              <a:t>５</a:t>
            </a:r>
            <a:r>
              <a:rPr lang="ja-JP" altLang="is-IS" sz="1800" dirty="0" smtClean="0">
                <a:latin typeface="+mn-ea"/>
              </a:rPr>
              <a:t>月</a:t>
            </a:r>
            <a:r>
              <a:rPr lang="ja-JP" altLang="en-US" sz="1800" dirty="0">
                <a:latin typeface="+mn-ea"/>
              </a:rPr>
              <a:t>から毎週土曜日に開催</a:t>
            </a:r>
            <a:r>
              <a:rPr lang="ja-JP" altLang="en-US" sz="1800" dirty="0" smtClean="0">
                <a:latin typeface="+mn-ea"/>
              </a:rPr>
              <a:t>。</a:t>
            </a:r>
            <a:endParaRPr lang="en-US" altLang="ja-JP" sz="1800" dirty="0" smtClean="0">
              <a:latin typeface="+mn-ea"/>
            </a:endParaRPr>
          </a:p>
          <a:p>
            <a:pPr marL="0" indent="0">
              <a:spcBef>
                <a:spcPts val="0"/>
              </a:spcBef>
              <a:buNone/>
            </a:pPr>
            <a:r>
              <a:rPr lang="ja-JP" altLang="en-US" sz="1800" dirty="0">
                <a:latin typeface="+mn-ea"/>
              </a:rPr>
              <a:t>　</a:t>
            </a:r>
            <a:r>
              <a:rPr lang="ja-JP" altLang="en-US" sz="1800" dirty="0" smtClean="0">
                <a:latin typeface="+mn-ea"/>
              </a:rPr>
              <a:t>夏には、シングルスカルに乗れるようになる。</a:t>
            </a:r>
            <a:endParaRPr lang="en-US" altLang="ja-JP" sz="1800" dirty="0">
              <a:latin typeface="+mn-ea"/>
            </a:endParaRPr>
          </a:p>
          <a:p>
            <a:pPr marL="0" indent="0">
              <a:spcBef>
                <a:spcPts val="0"/>
              </a:spcBef>
              <a:buNone/>
            </a:pPr>
            <a:r>
              <a:rPr lang="ja-JP" altLang="en-US" sz="1800" dirty="0"/>
              <a:t>　</a:t>
            </a:r>
            <a:r>
              <a:rPr lang="en-US" altLang="ja-JP" sz="1800" dirty="0">
                <a:hlinkClick r:id="rId3"/>
              </a:rPr>
              <a:t>http://</a:t>
            </a:r>
            <a:r>
              <a:rPr lang="en-US" altLang="ja-JP" sz="1800" dirty="0" err="1">
                <a:hlinkClick r:id="rId3"/>
              </a:rPr>
              <a:t>lakesmagazine.shiga-saku.net</a:t>
            </a:r>
            <a:r>
              <a:rPr lang="en-US" altLang="ja-JP" sz="1800" dirty="0">
                <a:hlinkClick r:id="rId3"/>
              </a:rPr>
              <a:t>/e1251026.html</a:t>
            </a:r>
            <a:endParaRPr lang="en-US" altLang="ja-JP" sz="1800" dirty="0"/>
          </a:p>
          <a:p>
            <a:pPr marL="0" indent="0">
              <a:spcBef>
                <a:spcPts val="0"/>
              </a:spcBef>
              <a:buNone/>
            </a:pPr>
            <a:endParaRPr lang="en-US" altLang="ja-JP" sz="1800" dirty="0"/>
          </a:p>
          <a:p>
            <a:pPr marL="0" indent="0">
              <a:spcBef>
                <a:spcPts val="0"/>
              </a:spcBef>
              <a:buNone/>
            </a:pPr>
            <a:endParaRPr lang="en-US" altLang="ja-JP" sz="1800" dirty="0"/>
          </a:p>
          <a:p>
            <a:pPr marL="0" indent="0">
              <a:spcBef>
                <a:spcPts val="0"/>
              </a:spcBef>
              <a:buNone/>
            </a:pPr>
            <a:r>
              <a:rPr lang="en-US" altLang="ja-JP" sz="1800" dirty="0"/>
              <a:t>.</a:t>
            </a:r>
          </a:p>
          <a:p>
            <a:pPr marL="0" indent="0">
              <a:spcBef>
                <a:spcPts val="0"/>
              </a:spcBef>
              <a:buNone/>
            </a:pPr>
            <a:endParaRPr lang="en-US" altLang="ja-JP" sz="1800" dirty="0"/>
          </a:p>
        </p:txBody>
      </p:sp>
      <p:sp>
        <p:nvSpPr>
          <p:cNvPr id="4" name="フッター プレースホルダー 3"/>
          <p:cNvSpPr>
            <a:spLocks noGrp="1"/>
          </p:cNvSpPr>
          <p:nvPr>
            <p:ph type="ftr" sz="quarter" idx="11"/>
          </p:nvPr>
        </p:nvSpPr>
        <p:spPr>
          <a:xfrm>
            <a:off x="0" y="6492875"/>
            <a:ext cx="5004665" cy="365125"/>
          </a:xfrm>
        </p:spPr>
        <p:txBody>
          <a:bodyPr/>
          <a:lstStyle/>
          <a:p>
            <a:r>
              <a:rPr lang="en-US" dirty="0"/>
              <a:t>Copyright </a:t>
            </a:r>
            <a:r>
              <a:rPr lang="en-US" dirty="0" smtClean="0"/>
              <a:t>2017 </a:t>
            </a:r>
            <a:r>
              <a:rPr lang="en-US" dirty="0"/>
              <a:t>Seta Rowing Club , Japan</a:t>
            </a:r>
          </a:p>
        </p:txBody>
      </p:sp>
      <p:sp>
        <p:nvSpPr>
          <p:cNvPr id="5" name="スライド番号プレースホルダー 4"/>
          <p:cNvSpPr>
            <a:spLocks noGrp="1"/>
          </p:cNvSpPr>
          <p:nvPr>
            <p:ph type="sldNum" sz="quarter" idx="12"/>
          </p:nvPr>
        </p:nvSpPr>
        <p:spPr>
          <a:xfrm>
            <a:off x="8174876" y="6364066"/>
            <a:ext cx="573161" cy="365125"/>
          </a:xfrm>
        </p:spPr>
        <p:txBody>
          <a:bodyPr/>
          <a:lstStyle/>
          <a:p>
            <a:fld id="{4FAB73BC-B049-4115-A692-8D63A059BFB8}" type="slidenum">
              <a:rPr lang="en-US" smtClean="0"/>
              <a:pPr/>
              <a:t>8</a:t>
            </a:fld>
            <a:endParaRPr lang="en-US" dirty="0"/>
          </a:p>
        </p:txBody>
      </p:sp>
      <p:pic>
        <p:nvPicPr>
          <p:cNvPr id="7" name="図 6"/>
          <p:cNvPicPr>
            <a:picLocks noChangeAspect="1"/>
          </p:cNvPicPr>
          <p:nvPr/>
        </p:nvPicPr>
        <p:blipFill>
          <a:blip r:embed="rId4"/>
          <a:stretch>
            <a:fillRect/>
          </a:stretch>
        </p:blipFill>
        <p:spPr>
          <a:xfrm>
            <a:off x="5758437" y="3837011"/>
            <a:ext cx="2856674" cy="2057447"/>
          </a:xfrm>
          <a:prstGeom prst="rect">
            <a:avLst/>
          </a:prstGeom>
        </p:spPr>
      </p:pic>
      <p:pic>
        <p:nvPicPr>
          <p:cNvPr id="10" name="図 9"/>
          <p:cNvPicPr>
            <a:picLocks noChangeAspect="1"/>
          </p:cNvPicPr>
          <p:nvPr/>
        </p:nvPicPr>
        <p:blipFill>
          <a:blip r:embed="rId5"/>
          <a:stretch>
            <a:fillRect/>
          </a:stretch>
        </p:blipFill>
        <p:spPr>
          <a:xfrm>
            <a:off x="5758436" y="1382958"/>
            <a:ext cx="2841495" cy="2131121"/>
          </a:xfrm>
          <a:prstGeom prst="rect">
            <a:avLst/>
          </a:prstGeom>
        </p:spPr>
      </p:pic>
    </p:spTree>
    <p:extLst>
      <p:ext uri="{BB962C8B-B14F-4D97-AF65-F5344CB8AC3E}">
        <p14:creationId xmlns:p14="http://schemas.microsoft.com/office/powerpoint/2010/main" val="150402565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しずく">
  <a:themeElements>
    <a:clrScheme name="しず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4035</TotalTime>
  <Words>686</Words>
  <Application>Microsoft Macintosh PowerPoint</Application>
  <PresentationFormat>画面に合わせる (4:3)</PresentationFormat>
  <Paragraphs>214</Paragraphs>
  <Slides>13</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13</vt:i4>
      </vt:variant>
    </vt:vector>
  </HeadingPairs>
  <TitlesOfParts>
    <vt:vector size="21" baseType="lpstr">
      <vt:lpstr>HGMaruGothicMPRO</vt:lpstr>
      <vt:lpstr>ＭＳ Ｐゴシック</vt:lpstr>
      <vt:lpstr>Tw Cen MT</vt:lpstr>
      <vt:lpstr>Yu Gothic</vt:lpstr>
      <vt:lpstr>Yu Gothic Light</vt:lpstr>
      <vt:lpstr>Arial</vt:lpstr>
      <vt:lpstr>デザインの設定</vt:lpstr>
      <vt:lpstr>しずく</vt:lpstr>
      <vt:lpstr>NPO法人　瀬田漕艇倶楽部 の活動</vt:lpstr>
      <vt:lpstr>ご紹介内容</vt:lpstr>
      <vt:lpstr>1.瀬田漕艇倶楽部の理念 とコミットメント　</vt:lpstr>
      <vt:lpstr>1.瀬田漕艇倶楽部の沿革　1977-2005</vt:lpstr>
      <vt:lpstr>PowerPoint プレゼンテーション</vt:lpstr>
      <vt:lpstr>１.会員状況（2017年5月集計値）</vt:lpstr>
      <vt:lpstr>１.主な戦績　（全国大会・国際大会）</vt:lpstr>
      <vt:lpstr>2.クラブ運営 主要活動（３大事業）</vt:lpstr>
      <vt:lpstr>2.クラブ運営　主要活動（普及活動）</vt:lpstr>
      <vt:lpstr>３.支援活動（海外、国内）</vt:lpstr>
      <vt:lpstr>３.支援活動（地域）</vt:lpstr>
      <vt:lpstr>４.自然の中で安全に活動するために</vt:lpstr>
      <vt:lpstr>私たちのコミットメント 地域スポーツ文化の創造に チャレンジしています！ 出会いを大切にし、スポーツライフの 充実に取り組み、自らの価値を高めます！</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瀬田漕艇倶楽部広報部</dc:creator>
  <cp:lastModifiedBy>瀬田漕艇倶楽部広報部</cp:lastModifiedBy>
  <cp:revision>134</cp:revision>
  <cp:lastPrinted>2017-11-03T07:51:03Z</cp:lastPrinted>
  <dcterms:created xsi:type="dcterms:W3CDTF">2016-05-19T15:03:01Z</dcterms:created>
  <dcterms:modified xsi:type="dcterms:W3CDTF">2017-11-03T08:20:16Z</dcterms:modified>
</cp:coreProperties>
</file>